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tiff" ContentType="image/tiff"/>
  <Default Extension="ti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4" r:id="rId5"/>
  </p:sldMasterIdLst>
  <p:notesMasterIdLst>
    <p:notesMasterId r:id="rId36"/>
  </p:notesMasterIdLst>
  <p:handoutMasterIdLst>
    <p:handoutMasterId r:id="rId37"/>
  </p:handoutMasterIdLst>
  <p:sldIdLst>
    <p:sldId id="299" r:id="rId6"/>
    <p:sldId id="473" r:id="rId7"/>
    <p:sldId id="438" r:id="rId8"/>
    <p:sldId id="342" r:id="rId9"/>
    <p:sldId id="439" r:id="rId10"/>
    <p:sldId id="440" r:id="rId11"/>
    <p:sldId id="336" r:id="rId12"/>
    <p:sldId id="301" r:id="rId13"/>
    <p:sldId id="351" r:id="rId14"/>
    <p:sldId id="344" r:id="rId15"/>
    <p:sldId id="452" r:id="rId16"/>
    <p:sldId id="471" r:id="rId17"/>
    <p:sldId id="442" r:id="rId18"/>
    <p:sldId id="445" r:id="rId19"/>
    <p:sldId id="481" r:id="rId20"/>
    <p:sldId id="489" r:id="rId21"/>
    <p:sldId id="475" r:id="rId22"/>
    <p:sldId id="488" r:id="rId23"/>
    <p:sldId id="476" r:id="rId24"/>
    <p:sldId id="477" r:id="rId25"/>
    <p:sldId id="487" r:id="rId26"/>
    <p:sldId id="496" r:id="rId27"/>
    <p:sldId id="497" r:id="rId28"/>
    <p:sldId id="490" r:id="rId29"/>
    <p:sldId id="491" r:id="rId30"/>
    <p:sldId id="486" r:id="rId31"/>
    <p:sldId id="484" r:id="rId32"/>
    <p:sldId id="485" r:id="rId33"/>
    <p:sldId id="466" r:id="rId34"/>
    <p:sldId id="474" r:id="rId35"/>
  </p:sldIdLst>
  <p:sldSz cx="9144000" cy="6858000" type="screen4x3"/>
  <p:notesSz cx="69469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4969CD-B8DC-45DF-8457-F03B8F4DEEB7}">
          <p14:sldIdLst>
            <p14:sldId id="299"/>
            <p14:sldId id="473"/>
            <p14:sldId id="438"/>
            <p14:sldId id="342"/>
            <p14:sldId id="439"/>
            <p14:sldId id="440"/>
            <p14:sldId id="336"/>
            <p14:sldId id="301"/>
            <p14:sldId id="351"/>
            <p14:sldId id="344"/>
            <p14:sldId id="452"/>
            <p14:sldId id="471"/>
            <p14:sldId id="442"/>
            <p14:sldId id="445"/>
            <p14:sldId id="481"/>
            <p14:sldId id="489"/>
            <p14:sldId id="475"/>
            <p14:sldId id="488"/>
            <p14:sldId id="476"/>
            <p14:sldId id="477"/>
            <p14:sldId id="487"/>
            <p14:sldId id="496"/>
            <p14:sldId id="497"/>
            <p14:sldId id="490"/>
            <p14:sldId id="491"/>
            <p14:sldId id="486"/>
            <p14:sldId id="484"/>
            <p14:sldId id="485"/>
            <p14:sldId id="466"/>
            <p14:sldId id="474"/>
          </p14:sldIdLst>
        </p14:section>
      </p14:sectionLst>
    </p:ext>
    <p:ext uri="{EFAFB233-063F-42B5-8137-9DF3F51BA10A}">
      <p15:sldGuideLst xmlns:p15="http://schemas.microsoft.com/office/powerpoint/2012/main">
        <p15:guide id="1" orient="horz" pos="2160">
          <p15:clr>
            <a:srgbClr val="A4A3A4"/>
          </p15:clr>
        </p15:guide>
        <p15:guide id="2" pos="3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2D050"/>
    <a:srgbClr val="4A7EBB"/>
    <a:srgbClr val="FFFFFF"/>
    <a:srgbClr val="426D95"/>
    <a:srgbClr val="717171"/>
    <a:srgbClr val="B540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29" autoAdjust="0"/>
    <p:restoredTop sz="81226" autoAdjust="0"/>
  </p:normalViewPr>
  <p:slideViewPr>
    <p:cSldViewPr showGuides="1">
      <p:cViewPr varScale="1">
        <p:scale>
          <a:sx n="89" d="100"/>
          <a:sy n="89" d="100"/>
        </p:scale>
        <p:origin x="1266" y="96"/>
      </p:cViewPr>
      <p:guideLst>
        <p:guide orient="horz" pos="2160"/>
        <p:guide pos="384"/>
      </p:guideLst>
    </p:cSldViewPr>
  </p:slideViewPr>
  <p:outlineViewPr>
    <p:cViewPr>
      <p:scale>
        <a:sx n="33" d="100"/>
        <a:sy n="33" d="100"/>
      </p:scale>
      <p:origin x="0" y="-514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9900" cy="4603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35413" y="0"/>
            <a:ext cx="3009900" cy="460375"/>
          </a:xfrm>
          <a:prstGeom prst="rect">
            <a:avLst/>
          </a:prstGeom>
        </p:spPr>
        <p:txBody>
          <a:bodyPr vert="horz" lIns="91440" tIns="45720" rIns="91440" bIns="45720" rtlCol="0"/>
          <a:lstStyle>
            <a:lvl1pPr algn="r">
              <a:defRPr sz="1200"/>
            </a:lvl1pPr>
          </a:lstStyle>
          <a:p>
            <a:fld id="{20D9894F-4E07-4F9E-B319-82F593B8AE53}" type="datetimeFigureOut">
              <a:rPr lang="en-US" smtClean="0"/>
              <a:t>5/29/2018</a:t>
            </a:fld>
            <a:endParaRPr lang="en-US"/>
          </a:p>
        </p:txBody>
      </p:sp>
      <p:sp>
        <p:nvSpPr>
          <p:cNvPr id="4" name="Footer Placeholder 3"/>
          <p:cNvSpPr>
            <a:spLocks noGrp="1"/>
          </p:cNvSpPr>
          <p:nvPr>
            <p:ph type="ftr" sz="quarter" idx="2"/>
          </p:nvPr>
        </p:nvSpPr>
        <p:spPr>
          <a:xfrm>
            <a:off x="0" y="8758238"/>
            <a:ext cx="3009900" cy="460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35413" y="8758238"/>
            <a:ext cx="3009900" cy="460375"/>
          </a:xfrm>
          <a:prstGeom prst="rect">
            <a:avLst/>
          </a:prstGeom>
        </p:spPr>
        <p:txBody>
          <a:bodyPr vert="horz" lIns="91440" tIns="45720" rIns="91440" bIns="45720" rtlCol="0" anchor="b"/>
          <a:lstStyle>
            <a:lvl1pPr algn="r">
              <a:defRPr sz="1200"/>
            </a:lvl1pPr>
          </a:lstStyle>
          <a:p>
            <a:fld id="{3A3B103C-A122-4090-BF39-F06DA16C1F99}" type="slidenum">
              <a:rPr lang="en-US" smtClean="0"/>
              <a:t>‹#›</a:t>
            </a:fld>
            <a:endParaRPr lang="en-US"/>
          </a:p>
        </p:txBody>
      </p:sp>
    </p:spTree>
    <p:extLst>
      <p:ext uri="{BB962C8B-B14F-4D97-AF65-F5344CB8AC3E}">
        <p14:creationId xmlns:p14="http://schemas.microsoft.com/office/powerpoint/2010/main" val="27992099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0323" cy="461010"/>
          </a:xfrm>
          <a:prstGeom prst="rect">
            <a:avLst/>
          </a:prstGeom>
        </p:spPr>
        <p:txBody>
          <a:bodyPr vert="horz" lIns="92382" tIns="46191" rIns="92382" bIns="46191" rtlCol="0"/>
          <a:lstStyle>
            <a:lvl1pPr algn="l">
              <a:defRPr sz="1200"/>
            </a:lvl1pPr>
          </a:lstStyle>
          <a:p>
            <a:endParaRPr lang="en-US"/>
          </a:p>
        </p:txBody>
      </p:sp>
      <p:sp>
        <p:nvSpPr>
          <p:cNvPr id="3" name="Date Placeholder 2"/>
          <p:cNvSpPr>
            <a:spLocks noGrp="1"/>
          </p:cNvSpPr>
          <p:nvPr>
            <p:ph type="dt" idx="1"/>
          </p:nvPr>
        </p:nvSpPr>
        <p:spPr>
          <a:xfrm>
            <a:off x="3934969" y="0"/>
            <a:ext cx="3010323" cy="461010"/>
          </a:xfrm>
          <a:prstGeom prst="rect">
            <a:avLst/>
          </a:prstGeom>
        </p:spPr>
        <p:txBody>
          <a:bodyPr vert="horz" lIns="92382" tIns="46191" rIns="92382" bIns="46191" rtlCol="0"/>
          <a:lstStyle>
            <a:lvl1pPr algn="r">
              <a:defRPr sz="1200"/>
            </a:lvl1pPr>
          </a:lstStyle>
          <a:p>
            <a:fld id="{3461FC9F-CD55-480F-9D36-6C7326BCA3AE}" type="datetimeFigureOut">
              <a:rPr lang="en-US" smtClean="0"/>
              <a:t>5/29/2018</a:t>
            </a:fld>
            <a:endParaRPr lang="en-US"/>
          </a:p>
        </p:txBody>
      </p:sp>
      <p:sp>
        <p:nvSpPr>
          <p:cNvPr id="4" name="Slide Image Placeholder 3"/>
          <p:cNvSpPr>
            <a:spLocks noGrp="1" noRot="1" noChangeAspect="1"/>
          </p:cNvSpPr>
          <p:nvPr>
            <p:ph type="sldImg" idx="2"/>
          </p:nvPr>
        </p:nvSpPr>
        <p:spPr>
          <a:xfrm>
            <a:off x="1168400" y="692150"/>
            <a:ext cx="4610100" cy="3457575"/>
          </a:xfrm>
          <a:prstGeom prst="rect">
            <a:avLst/>
          </a:prstGeom>
          <a:noFill/>
          <a:ln w="12700">
            <a:solidFill>
              <a:prstClr val="black"/>
            </a:solidFill>
          </a:ln>
        </p:spPr>
        <p:txBody>
          <a:bodyPr vert="horz" lIns="92382" tIns="46191" rIns="92382" bIns="46191" rtlCol="0" anchor="ctr"/>
          <a:lstStyle/>
          <a:p>
            <a:endParaRPr lang="en-US"/>
          </a:p>
        </p:txBody>
      </p:sp>
      <p:sp>
        <p:nvSpPr>
          <p:cNvPr id="5" name="Notes Placeholder 4"/>
          <p:cNvSpPr>
            <a:spLocks noGrp="1"/>
          </p:cNvSpPr>
          <p:nvPr>
            <p:ph type="body" sz="quarter" idx="3"/>
          </p:nvPr>
        </p:nvSpPr>
        <p:spPr>
          <a:xfrm>
            <a:off x="694690" y="4379595"/>
            <a:ext cx="5557520" cy="4149090"/>
          </a:xfrm>
          <a:prstGeom prst="rect">
            <a:avLst/>
          </a:prstGeom>
        </p:spPr>
        <p:txBody>
          <a:bodyPr vert="horz" lIns="92382" tIns="46191" rIns="92382" bIns="4619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10323" cy="461010"/>
          </a:xfrm>
          <a:prstGeom prst="rect">
            <a:avLst/>
          </a:prstGeom>
        </p:spPr>
        <p:txBody>
          <a:bodyPr vert="horz" lIns="92382" tIns="46191" rIns="92382" bIns="46191" rtlCol="0" anchor="b"/>
          <a:lstStyle>
            <a:lvl1pPr algn="l">
              <a:defRPr sz="1200"/>
            </a:lvl1pPr>
          </a:lstStyle>
          <a:p>
            <a:endParaRPr lang="en-US"/>
          </a:p>
        </p:txBody>
      </p:sp>
      <p:sp>
        <p:nvSpPr>
          <p:cNvPr id="7" name="Slide Number Placeholder 6"/>
          <p:cNvSpPr>
            <a:spLocks noGrp="1"/>
          </p:cNvSpPr>
          <p:nvPr>
            <p:ph type="sldNum" sz="quarter" idx="5"/>
          </p:nvPr>
        </p:nvSpPr>
        <p:spPr>
          <a:xfrm>
            <a:off x="3934969" y="8757590"/>
            <a:ext cx="3010323" cy="461010"/>
          </a:xfrm>
          <a:prstGeom prst="rect">
            <a:avLst/>
          </a:prstGeom>
        </p:spPr>
        <p:txBody>
          <a:bodyPr vert="horz" lIns="92382" tIns="46191" rIns="92382" bIns="46191" rtlCol="0" anchor="b"/>
          <a:lstStyle>
            <a:lvl1pPr algn="r">
              <a:defRPr sz="1200"/>
            </a:lvl1pPr>
          </a:lstStyle>
          <a:p>
            <a:fld id="{B54E29BD-D0AE-4E5D-8F5D-530DEE687BC8}" type="slidenum">
              <a:rPr lang="en-US" smtClean="0"/>
              <a:t>‹#›</a:t>
            </a:fld>
            <a:endParaRPr lang="en-US"/>
          </a:p>
        </p:txBody>
      </p:sp>
    </p:spTree>
    <p:extLst>
      <p:ext uri="{BB962C8B-B14F-4D97-AF65-F5344CB8AC3E}">
        <p14:creationId xmlns:p14="http://schemas.microsoft.com/office/powerpoint/2010/main" val="1422165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may able</a:t>
            </a:r>
            <a:r>
              <a:rPr lang="en-US" baseline="0" dirty="0"/>
              <a:t> to infer from the graphics and title, we are interested in measuring dynamic properties of this material to help better understand machining processes.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We started</a:t>
            </a:r>
            <a:r>
              <a:rPr lang="en-US" baseline="0" dirty="0"/>
              <a:t> the project a bit over 10 years ago, and recently we’ve been given a pretty good morale boost from the MGI, discussed in some detail here at this meeting, which seeks to speed introduction of new materials to the economy, with manufacturing playing a critical role. </a:t>
            </a:r>
            <a:endParaRPr lang="en-US" dirty="0"/>
          </a:p>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1</a:t>
            </a:fld>
            <a:endParaRPr lang="en-US"/>
          </a:p>
        </p:txBody>
      </p:sp>
    </p:spTree>
    <p:extLst>
      <p:ext uri="{BB962C8B-B14F-4D97-AF65-F5344CB8AC3E}">
        <p14:creationId xmlns:p14="http://schemas.microsoft.com/office/powerpoint/2010/main" val="3436938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29</a:t>
            </a:fld>
            <a:endParaRPr lang="en-US"/>
          </a:p>
        </p:txBody>
      </p:sp>
    </p:spTree>
    <p:extLst>
      <p:ext uri="{BB962C8B-B14F-4D97-AF65-F5344CB8AC3E}">
        <p14:creationId xmlns:p14="http://schemas.microsoft.com/office/powerpoint/2010/main" val="2197645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project seeks</a:t>
            </a:r>
            <a:r>
              <a:rPr lang="en-US" baseline="0" dirty="0"/>
              <a:t> to provide data relevant to understanding machining processes.  </a:t>
            </a:r>
            <a:r>
              <a:rPr lang="en-US" dirty="0"/>
              <a:t>It began</a:t>
            </a:r>
            <a:r>
              <a:rPr lang="en-US" baseline="0" dirty="0"/>
              <a:t> a bit over 10 years ago, has received a recent boost from the MGI, discussed in some detail here at this meeting, which seeks to speed introduction of new materials to the economy, with manufacturing playing a critical role. </a:t>
            </a:r>
            <a:endParaRPr lang="en-US" dirty="0"/>
          </a:p>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4</a:t>
            </a:fld>
            <a:endParaRPr lang="en-US"/>
          </a:p>
        </p:txBody>
      </p:sp>
    </p:spTree>
    <p:extLst>
      <p:ext uri="{BB962C8B-B14F-4D97-AF65-F5344CB8AC3E}">
        <p14:creationId xmlns:p14="http://schemas.microsoft.com/office/powerpoint/2010/main" val="316477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and high speed machining will remain critical to the manufacturing infrastructure that is responsible for deploying</a:t>
            </a:r>
            <a:r>
              <a:rPr lang="en-US" baseline="0" dirty="0"/>
              <a:t> new materials. Our interest is to provide data more relevant to the conditions seen by the </a:t>
            </a:r>
            <a:r>
              <a:rPr lang="en-US" baseline="0" dirty="0" err="1"/>
              <a:t>workpiece</a:t>
            </a:r>
            <a:r>
              <a:rPr lang="en-US" baseline="0" dirty="0"/>
              <a:t> than more traditional techniques. </a:t>
            </a:r>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5</a:t>
            </a:fld>
            <a:endParaRPr lang="en-US"/>
          </a:p>
        </p:txBody>
      </p:sp>
    </p:spTree>
    <p:extLst>
      <p:ext uri="{BB962C8B-B14F-4D97-AF65-F5344CB8AC3E}">
        <p14:creationId xmlns:p14="http://schemas.microsoft.com/office/powerpoint/2010/main" val="359669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6</a:t>
            </a:fld>
            <a:endParaRPr lang="en-US"/>
          </a:p>
        </p:txBody>
      </p:sp>
    </p:spTree>
    <p:extLst>
      <p:ext uri="{BB962C8B-B14F-4D97-AF65-F5344CB8AC3E}">
        <p14:creationId xmlns:p14="http://schemas.microsoft.com/office/powerpoint/2010/main" val="2956370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thermal transformation – something</a:t>
            </a:r>
            <a:r>
              <a:rPr lang="en-US" baseline="0" dirty="0"/>
              <a:t> that changes the metallurgical structure over time – rearrangement of constituents or dislocations causing changes in the mechanical properties.</a:t>
            </a:r>
          </a:p>
          <a:p>
            <a:endParaRPr lang="en-US" baseline="0" dirty="0"/>
          </a:p>
          <a:p>
            <a:r>
              <a:rPr lang="en-US" baseline="0" dirty="0"/>
              <a:t>Model development appears to have raced ahead of data here – complex models using internal state variables can include all these effects, but there are no data to populate them</a:t>
            </a:r>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8</a:t>
            </a:fld>
            <a:endParaRPr lang="en-US"/>
          </a:p>
        </p:txBody>
      </p:sp>
    </p:spTree>
    <p:extLst>
      <p:ext uri="{BB962C8B-B14F-4D97-AF65-F5344CB8AC3E}">
        <p14:creationId xmlns:p14="http://schemas.microsoft.com/office/powerpoint/2010/main" val="2776425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Whole tests lasts about 0.1</a:t>
            </a:r>
            <a:r>
              <a:rPr lang="en-US" baseline="0" dirty="0"/>
              <a:t> milliseconds</a:t>
            </a:r>
          </a:p>
          <a:p>
            <a:endParaRPr lang="en-US" baseline="0" dirty="0"/>
          </a:p>
          <a:p>
            <a:r>
              <a:rPr lang="en-US" baseline="0" dirty="0"/>
              <a:t>Simple compression. Also have the ability to work in tension.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9</a:t>
            </a:fld>
            <a:endParaRPr lang="en-US"/>
          </a:p>
        </p:txBody>
      </p:sp>
    </p:spTree>
    <p:extLst>
      <p:ext uri="{BB962C8B-B14F-4D97-AF65-F5344CB8AC3E}">
        <p14:creationId xmlns:p14="http://schemas.microsoft.com/office/powerpoint/2010/main" val="2079524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pyrometer measurements are required</a:t>
            </a:r>
            <a:r>
              <a:rPr lang="en-US" baseline="0" dirty="0"/>
              <a:t> because of the electrical noise on the TC renders it unreliable until the current is switched off. Maybe too much detail. But it explains why we need the pyro in the first place, not just the TC</a:t>
            </a:r>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12</a:t>
            </a:fld>
            <a:endParaRPr lang="en-US"/>
          </a:p>
        </p:txBody>
      </p:sp>
    </p:spTree>
    <p:extLst>
      <p:ext uri="{BB962C8B-B14F-4D97-AF65-F5344CB8AC3E}">
        <p14:creationId xmlns:p14="http://schemas.microsoft.com/office/powerpoint/2010/main" val="3196939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13</a:t>
            </a:fld>
            <a:endParaRPr lang="en-US"/>
          </a:p>
        </p:txBody>
      </p:sp>
    </p:spTree>
    <p:extLst>
      <p:ext uri="{BB962C8B-B14F-4D97-AF65-F5344CB8AC3E}">
        <p14:creationId xmlns:p14="http://schemas.microsoft.com/office/powerpoint/2010/main" val="101322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damage looks pretty bad but...</a:t>
            </a:r>
          </a:p>
        </p:txBody>
      </p:sp>
      <p:sp>
        <p:nvSpPr>
          <p:cNvPr id="4" name="Slide Number Placeholder 3"/>
          <p:cNvSpPr>
            <a:spLocks noGrp="1"/>
          </p:cNvSpPr>
          <p:nvPr>
            <p:ph type="sldNum" sz="quarter" idx="10"/>
          </p:nvPr>
        </p:nvSpPr>
        <p:spPr/>
        <p:txBody>
          <a:bodyPr/>
          <a:lstStyle/>
          <a:p>
            <a:fld id="{B54E29BD-D0AE-4E5D-8F5D-530DEE687BC8}" type="slidenum">
              <a:rPr lang="en-US" smtClean="0"/>
              <a:t>14</a:t>
            </a:fld>
            <a:endParaRPr lang="en-US"/>
          </a:p>
        </p:txBody>
      </p:sp>
    </p:spTree>
    <p:extLst>
      <p:ext uri="{BB962C8B-B14F-4D97-AF65-F5344CB8AC3E}">
        <p14:creationId xmlns:p14="http://schemas.microsoft.com/office/powerpoint/2010/main" val="4263852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0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7" descr="nistident_fleft_vec [Converted].png"/>
          <p:cNvPicPr>
            <a:picLocks noChangeAspect="1"/>
          </p:cNvPicPr>
          <p:nvPr userDrawn="1"/>
        </p:nvPicPr>
        <p:blipFill>
          <a:blip r:embed="rId3"/>
          <a:stretch>
            <a:fillRect/>
          </a:stretch>
        </p:blipFill>
        <p:spPr>
          <a:xfrm>
            <a:off x="609600" y="5743561"/>
            <a:ext cx="1143000" cy="504839"/>
          </a:xfrm>
          <a:prstGeom prst="rect">
            <a:avLst/>
          </a:prstGeom>
        </p:spPr>
      </p:pic>
      <p:pic>
        <p:nvPicPr>
          <p:cNvPr id="9" name="Picture 8" descr="NISTlogo_stacked_PMS655.png"/>
          <p:cNvPicPr>
            <a:picLocks noChangeAspect="1"/>
          </p:cNvPicPr>
          <p:nvPr userDrawn="1"/>
        </p:nvPicPr>
        <p:blipFill>
          <a:blip r:embed="rId4"/>
          <a:stretch>
            <a:fillRect/>
          </a:stretch>
        </p:blipFill>
        <p:spPr>
          <a:xfrm>
            <a:off x="6705600" y="5562600"/>
            <a:ext cx="1573906" cy="643144"/>
          </a:xfrm>
          <a:prstGeom prst="rect">
            <a:avLst/>
          </a:prstGeom>
        </p:spPr>
      </p:pic>
      <p:sp>
        <p:nvSpPr>
          <p:cNvPr id="4" name="Text Placeholder 3"/>
          <p:cNvSpPr>
            <a:spLocks noGrp="1"/>
          </p:cNvSpPr>
          <p:nvPr>
            <p:ph type="body" sz="quarter" idx="10" hasCustomPrompt="1"/>
          </p:nvPr>
        </p:nvSpPr>
        <p:spPr>
          <a:xfrm>
            <a:off x="516463" y="4495800"/>
            <a:ext cx="7669213" cy="838200"/>
          </a:xfrm>
        </p:spPr>
        <p:txBody>
          <a:bodyPr>
            <a:normAutofit/>
          </a:bodyPr>
          <a:lstStyle>
            <a:lvl1pPr>
              <a:defRPr sz="1600" baseline="0">
                <a:solidFill>
                  <a:schemeClr val="accent1">
                    <a:lumMod val="50000"/>
                  </a:schemeClr>
                </a:solidFill>
              </a:defRPr>
            </a:lvl1pPr>
          </a:lstStyle>
          <a:p>
            <a:pPr lvl="0"/>
            <a:r>
              <a:rPr lang="en-US" sz="1600" dirty="0"/>
              <a:t>Presenter’s Name/Subhead Information</a:t>
            </a:r>
            <a:endParaRPr lang="en-US" dirty="0"/>
          </a:p>
        </p:txBody>
      </p:sp>
      <p:sp>
        <p:nvSpPr>
          <p:cNvPr id="12" name="Text Placeholder 11"/>
          <p:cNvSpPr>
            <a:spLocks noGrp="1"/>
          </p:cNvSpPr>
          <p:nvPr>
            <p:ph type="body" sz="quarter" idx="11" hasCustomPrompt="1"/>
          </p:nvPr>
        </p:nvSpPr>
        <p:spPr>
          <a:xfrm>
            <a:off x="516462" y="3268136"/>
            <a:ext cx="8017937" cy="1151464"/>
          </a:xfrm>
        </p:spPr>
        <p:txBody>
          <a:bodyPr>
            <a:normAutofit/>
          </a:bodyPr>
          <a:lstStyle>
            <a:lvl1pPr>
              <a:spcBef>
                <a:spcPts val="0"/>
              </a:spcBef>
              <a:buFontTx/>
              <a:buNone/>
              <a:defRPr sz="3500" baseline="0">
                <a:solidFill>
                  <a:schemeClr val="bg1">
                    <a:lumMod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of Presentation</a:t>
            </a:r>
            <a:br>
              <a:rPr lang="en-US" dirty="0"/>
            </a:br>
            <a:r>
              <a:rPr lang="en-US" dirty="0"/>
              <a:t>(Second line if needed)</a:t>
            </a:r>
          </a:p>
        </p:txBody>
      </p:sp>
    </p:spTree>
    <p:extLst>
      <p:ext uri="{BB962C8B-B14F-4D97-AF65-F5344CB8AC3E}">
        <p14:creationId xmlns:p14="http://schemas.microsoft.com/office/powerpoint/2010/main" val="636532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 Placeholder 10"/>
          <p:cNvSpPr>
            <a:spLocks noGrp="1"/>
          </p:cNvSpPr>
          <p:nvPr>
            <p:ph type="body" sz="quarter" idx="14" hasCustomPrompt="1"/>
          </p:nvPr>
        </p:nvSpPr>
        <p:spPr>
          <a:xfrm>
            <a:off x="279396" y="457200"/>
            <a:ext cx="6400800" cy="381000"/>
          </a:xfrm>
        </p:spPr>
        <p:txBody>
          <a:bodyPr>
            <a:noAutofit/>
          </a:bodyPr>
          <a:lstStyle>
            <a:lvl1pPr marL="0" indent="0">
              <a:buNone/>
              <a:defRPr sz="20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Project Title</a:t>
            </a:r>
          </a:p>
        </p:txBody>
      </p:sp>
      <p:sp>
        <p:nvSpPr>
          <p:cNvPr id="6" name="Text Placeholder 2"/>
          <p:cNvSpPr>
            <a:spLocks noGrp="1"/>
          </p:cNvSpPr>
          <p:nvPr>
            <p:ph type="body" sz="quarter" idx="15"/>
          </p:nvPr>
        </p:nvSpPr>
        <p:spPr>
          <a:xfrm>
            <a:off x="365760" y="1066800"/>
            <a:ext cx="4114800" cy="53035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7624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Helvetica" pitchFamily="34" charset="0"/>
                <a:cs typeface="Helvetica" pitchFamily="34" charset="0"/>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buNone/>
              <a:defRPr sz="1500" b="0">
                <a:latin typeface="Helvetica" pitchFamily="34" charset="0"/>
                <a:cs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vert="horz" lIns="91440" tIns="45720" rIns="91440" bIns="45720" rtlCol="0" anchor="b">
            <a:noAutofit/>
          </a:bodyPr>
          <a:lstStyle>
            <a:lvl1pPr>
              <a:defRPr lang="en-US" sz="1500" b="0" smtClean="0">
                <a:latin typeface="Helvetica" pitchFamily="34" charset="0"/>
                <a:cs typeface="Helvetica" pitchFamily="34" charset="0"/>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6550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3050"/>
            <a:ext cx="3008313" cy="1162050"/>
          </a:xfrm>
        </p:spPr>
        <p:txBody>
          <a:bodyPr anchor="b">
            <a:normAutofit/>
          </a:bodyPr>
          <a:lstStyle>
            <a:lvl1pPr algn="l">
              <a:defRPr sz="1500" b="0">
                <a:latin typeface="Helvetica" pitchFamily="34" charset="0"/>
                <a:cs typeface="Helvetica" pitchFamily="34" charset="0"/>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normAutofit/>
          </a:bodyPr>
          <a:lstStyle>
            <a:lvl1pPr marL="0" indent="0">
              <a:buNone/>
              <a:defRPr sz="15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532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0"/>
            <a:ext cx="5486400" cy="566738"/>
          </a:xfrm>
        </p:spPr>
        <p:txBody>
          <a:bodyPr anchor="b">
            <a:normAutofit/>
          </a:bodyPr>
          <a:lstStyle>
            <a:lvl1pPr algn="l">
              <a:defRPr sz="1600" b="0">
                <a:latin typeface="Helvetica" pitchFamily="34" charset="0"/>
                <a:cs typeface="Helvetica"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hasCustomPrompt="1"/>
          </p:nvPr>
        </p:nvSpPr>
        <p:spPr>
          <a:xfrm>
            <a:off x="1792288" y="5367338"/>
            <a:ext cx="5486400" cy="804862"/>
          </a:xfrm>
        </p:spPr>
        <p:txBody>
          <a:bodyPr>
            <a:normAutofit/>
          </a:bodyPr>
          <a:lstStyle>
            <a:lvl1pPr marL="0" indent="0">
              <a:buNone/>
              <a:defRPr sz="11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caption style</a:t>
            </a:r>
          </a:p>
        </p:txBody>
      </p:sp>
    </p:spTree>
    <p:extLst>
      <p:ext uri="{BB962C8B-B14F-4D97-AF65-F5344CB8AC3E}">
        <p14:creationId xmlns:p14="http://schemas.microsoft.com/office/powerpoint/2010/main" val="3846565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roject slide">
    <p:spTree>
      <p:nvGrpSpPr>
        <p:cNvPr id="1" name=""/>
        <p:cNvGrpSpPr/>
        <p:nvPr/>
      </p:nvGrpSpPr>
      <p:grpSpPr>
        <a:xfrm>
          <a:off x="0" y="0"/>
          <a:ext cx="0" cy="0"/>
          <a:chOff x="0" y="0"/>
          <a:chExt cx="0" cy="0"/>
        </a:xfrm>
      </p:grpSpPr>
      <p:sp>
        <p:nvSpPr>
          <p:cNvPr id="11" name="Text Placeholder 10"/>
          <p:cNvSpPr>
            <a:spLocks noGrp="1"/>
          </p:cNvSpPr>
          <p:nvPr>
            <p:ph type="body" sz="quarter" idx="14" hasCustomPrompt="1"/>
          </p:nvPr>
        </p:nvSpPr>
        <p:spPr>
          <a:xfrm>
            <a:off x="279396" y="457200"/>
            <a:ext cx="6400800" cy="381000"/>
          </a:xfrm>
        </p:spPr>
        <p:txBody>
          <a:bodyPr>
            <a:noAutofit/>
          </a:bodyPr>
          <a:lstStyle>
            <a:lvl1pPr marL="0" indent="0">
              <a:buNone/>
              <a:defRPr sz="20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Project Title</a:t>
            </a:r>
          </a:p>
        </p:txBody>
      </p:sp>
      <p:sp>
        <p:nvSpPr>
          <p:cNvPr id="3" name="Text Placeholder 2"/>
          <p:cNvSpPr>
            <a:spLocks noGrp="1"/>
          </p:cNvSpPr>
          <p:nvPr>
            <p:ph type="body" sz="quarter" idx="15"/>
          </p:nvPr>
        </p:nvSpPr>
        <p:spPr>
          <a:xfrm>
            <a:off x="365760" y="1069848"/>
            <a:ext cx="41148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2393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1"/>
          <p:cNvSpPr>
            <a:spLocks noGrp="1"/>
          </p:cNvSpPr>
          <p:nvPr>
            <p:ph type="sldNum" sz="quarter" idx="12"/>
          </p:nvPr>
        </p:nvSpPr>
        <p:spPr>
          <a:xfrm>
            <a:off x="8229600" y="6429017"/>
            <a:ext cx="914400" cy="365125"/>
          </a:xfrm>
        </p:spPr>
        <p:txBody>
          <a:bodyPr/>
          <a:lstStyle>
            <a:lvl1pPr>
              <a:defRPr>
                <a:solidFill>
                  <a:schemeClr val="bg1"/>
                </a:solidFill>
                <a:latin typeface="Helvetica" pitchFamily="34" charset="0"/>
                <a:cs typeface="Helvetica" pitchFamily="34" charset="0"/>
              </a:defRPr>
            </a:lvl1pPr>
          </a:lstStyle>
          <a:p>
            <a:fld id="{0624AEE6-E942-4F5C-A610-97CA4B6B6DBA}" type="slidenum">
              <a:rPr lang="en-US" smtClean="0"/>
              <a:pPr/>
              <a:t>‹#›</a:t>
            </a:fld>
            <a:endParaRPr lang="en-US" dirty="0"/>
          </a:p>
        </p:txBody>
      </p:sp>
      <p:sp>
        <p:nvSpPr>
          <p:cNvPr id="5" name="Text Placeholder 10"/>
          <p:cNvSpPr>
            <a:spLocks noGrp="1"/>
          </p:cNvSpPr>
          <p:nvPr>
            <p:ph type="body" sz="quarter" idx="14" hasCustomPrompt="1"/>
          </p:nvPr>
        </p:nvSpPr>
        <p:spPr>
          <a:xfrm>
            <a:off x="279396" y="457200"/>
            <a:ext cx="6400800" cy="366767"/>
          </a:xfrm>
        </p:spPr>
        <p:txBody>
          <a:bodyPr>
            <a:noAutofit/>
          </a:bodyPr>
          <a:lstStyle>
            <a:lvl1pPr marL="0" indent="0">
              <a:buNone/>
              <a:defRPr sz="20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Project Title</a:t>
            </a:r>
          </a:p>
        </p:txBody>
      </p:sp>
      <p:sp>
        <p:nvSpPr>
          <p:cNvPr id="6" name="Text Placeholder 2"/>
          <p:cNvSpPr>
            <a:spLocks noGrp="1"/>
          </p:cNvSpPr>
          <p:nvPr>
            <p:ph type="body" sz="quarter" idx="15"/>
          </p:nvPr>
        </p:nvSpPr>
        <p:spPr>
          <a:xfrm>
            <a:off x="365760" y="1066800"/>
            <a:ext cx="41148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7637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Helvetica" pitchFamily="34" charset="0"/>
                <a:cs typeface="Helvetica" pitchFamily="34" charset="0"/>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buNone/>
              <a:defRPr sz="1500" b="0">
                <a:latin typeface="Helvetica" pitchFamily="34" charset="0"/>
                <a:cs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vert="horz" lIns="91440" tIns="45720" rIns="91440" bIns="45720" rtlCol="0" anchor="b">
            <a:noAutofit/>
          </a:bodyPr>
          <a:lstStyle>
            <a:lvl1pPr>
              <a:defRPr lang="en-US" sz="1500" b="0" smtClean="0">
                <a:latin typeface="Helvetica" pitchFamily="34" charset="0"/>
                <a:cs typeface="Helvetica" pitchFamily="34" charset="0"/>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0624AEE6-E942-4F5C-A610-97CA4B6B6DBA}" type="slidenum">
              <a:rPr lang="en-US" smtClean="0"/>
              <a:pPr/>
              <a:t>‹#›</a:t>
            </a:fld>
            <a:endParaRPr lang="en-US"/>
          </a:p>
        </p:txBody>
      </p:sp>
    </p:spTree>
    <p:extLst>
      <p:ext uri="{BB962C8B-B14F-4D97-AF65-F5344CB8AC3E}">
        <p14:creationId xmlns:p14="http://schemas.microsoft.com/office/powerpoint/2010/main" val="1739107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3050"/>
            <a:ext cx="3008313" cy="1162050"/>
          </a:xfrm>
        </p:spPr>
        <p:txBody>
          <a:bodyPr anchor="b">
            <a:normAutofit/>
          </a:bodyPr>
          <a:lstStyle>
            <a:lvl1pPr algn="l">
              <a:defRPr sz="1500" b="0">
                <a:latin typeface="Helvetica" pitchFamily="34" charset="0"/>
                <a:cs typeface="Helvetica" pitchFamily="34" charset="0"/>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normAutofit/>
          </a:bodyPr>
          <a:lstStyle>
            <a:lvl1pPr marL="0" indent="0">
              <a:buNone/>
              <a:defRPr sz="15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624AEE6-E942-4F5C-A610-97CA4B6B6DBA}" type="slidenum">
              <a:rPr lang="en-US" smtClean="0"/>
              <a:pPr/>
              <a:t>‹#›</a:t>
            </a:fld>
            <a:endParaRPr lang="en-US"/>
          </a:p>
        </p:txBody>
      </p:sp>
    </p:spTree>
    <p:extLst>
      <p:ext uri="{BB962C8B-B14F-4D97-AF65-F5344CB8AC3E}">
        <p14:creationId xmlns:p14="http://schemas.microsoft.com/office/powerpoint/2010/main" val="3603945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0"/>
            <a:ext cx="5486400" cy="566738"/>
          </a:xfrm>
        </p:spPr>
        <p:txBody>
          <a:bodyPr anchor="b">
            <a:normAutofit/>
          </a:bodyPr>
          <a:lstStyle>
            <a:lvl1pPr algn="l">
              <a:defRPr sz="1600" b="0">
                <a:latin typeface="Helvetica" pitchFamily="34" charset="0"/>
                <a:cs typeface="Helvetica"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hasCustomPrompt="1"/>
          </p:nvPr>
        </p:nvSpPr>
        <p:spPr>
          <a:xfrm>
            <a:off x="1792288" y="5367338"/>
            <a:ext cx="5486400" cy="804862"/>
          </a:xfrm>
        </p:spPr>
        <p:txBody>
          <a:bodyPr>
            <a:normAutofit/>
          </a:bodyPr>
          <a:lstStyle>
            <a:lvl1pPr marL="0" indent="0">
              <a:buNone/>
              <a:defRPr sz="11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caption style</a:t>
            </a:r>
          </a:p>
        </p:txBody>
      </p:sp>
      <p:sp>
        <p:nvSpPr>
          <p:cNvPr id="7" name="Slide Number Placeholder 6"/>
          <p:cNvSpPr>
            <a:spLocks noGrp="1"/>
          </p:cNvSpPr>
          <p:nvPr>
            <p:ph type="sldNum" sz="quarter" idx="12"/>
          </p:nvPr>
        </p:nvSpPr>
        <p:spPr/>
        <p:txBody>
          <a:bodyPr/>
          <a:lstStyle/>
          <a:p>
            <a:fld id="{0624AEE6-E942-4F5C-A610-97CA4B6B6DBA}" type="slidenum">
              <a:rPr lang="en-US" smtClean="0"/>
              <a:pPr/>
              <a:t>‹#›</a:t>
            </a:fld>
            <a:endParaRPr lang="en-US"/>
          </a:p>
        </p:txBody>
      </p:sp>
    </p:spTree>
    <p:extLst>
      <p:ext uri="{BB962C8B-B14F-4D97-AF65-F5344CB8AC3E}">
        <p14:creationId xmlns:p14="http://schemas.microsoft.com/office/powerpoint/2010/main" val="1995025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oject slide">
    <p:spTree>
      <p:nvGrpSpPr>
        <p:cNvPr id="1" name=""/>
        <p:cNvGrpSpPr/>
        <p:nvPr/>
      </p:nvGrpSpPr>
      <p:grpSpPr>
        <a:xfrm>
          <a:off x="0" y="0"/>
          <a:ext cx="0" cy="0"/>
          <a:chOff x="0" y="0"/>
          <a:chExt cx="0" cy="0"/>
        </a:xfrm>
      </p:grpSpPr>
      <p:sp>
        <p:nvSpPr>
          <p:cNvPr id="11" name="Text Placeholder 10"/>
          <p:cNvSpPr>
            <a:spLocks noGrp="1"/>
          </p:cNvSpPr>
          <p:nvPr>
            <p:ph type="body" sz="quarter" idx="14" hasCustomPrompt="1"/>
          </p:nvPr>
        </p:nvSpPr>
        <p:spPr>
          <a:xfrm>
            <a:off x="279396" y="457200"/>
            <a:ext cx="6400800" cy="381000"/>
          </a:xfrm>
        </p:spPr>
        <p:txBody>
          <a:bodyPr>
            <a:noAutofit/>
          </a:bodyPr>
          <a:lstStyle>
            <a:lvl1pPr marL="0" indent="0">
              <a:buNone/>
              <a:defRPr sz="20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Project Title</a:t>
            </a:r>
          </a:p>
        </p:txBody>
      </p:sp>
      <p:sp>
        <p:nvSpPr>
          <p:cNvPr id="3" name="Text Placeholder 2"/>
          <p:cNvSpPr>
            <a:spLocks noGrp="1"/>
          </p:cNvSpPr>
          <p:nvPr>
            <p:ph type="body" sz="quarter" idx="15"/>
          </p:nvPr>
        </p:nvSpPr>
        <p:spPr>
          <a:xfrm>
            <a:off x="365760" y="1069848"/>
            <a:ext cx="41148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20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02">
    <p:spTree>
      <p:nvGrpSpPr>
        <p:cNvPr id="1" name=""/>
        <p:cNvGrpSpPr/>
        <p:nvPr/>
      </p:nvGrpSpPr>
      <p:grpSpPr>
        <a:xfrm>
          <a:off x="0" y="0"/>
          <a:ext cx="0" cy="0"/>
          <a:chOff x="0" y="0"/>
          <a:chExt cx="0" cy="0"/>
        </a:xfrm>
      </p:grpSpPr>
      <p:pic>
        <p:nvPicPr>
          <p:cNvPr id="8" name="Picture 7" descr="nistident_fleft_vec [Converted].png"/>
          <p:cNvPicPr>
            <a:picLocks noChangeAspect="1"/>
          </p:cNvPicPr>
          <p:nvPr userDrawn="1"/>
        </p:nvPicPr>
        <p:blipFill>
          <a:blip r:embed="rId2"/>
          <a:stretch>
            <a:fillRect/>
          </a:stretch>
        </p:blipFill>
        <p:spPr>
          <a:xfrm>
            <a:off x="609600" y="5743561"/>
            <a:ext cx="1143000" cy="504839"/>
          </a:xfrm>
          <a:prstGeom prst="rect">
            <a:avLst/>
          </a:prstGeom>
        </p:spPr>
      </p:pic>
      <p:pic>
        <p:nvPicPr>
          <p:cNvPr id="9" name="Picture 8" descr="NISTlogo_stacked_PMS655.png"/>
          <p:cNvPicPr>
            <a:picLocks noChangeAspect="1"/>
          </p:cNvPicPr>
          <p:nvPr userDrawn="1"/>
        </p:nvPicPr>
        <p:blipFill>
          <a:blip r:embed="rId3"/>
          <a:stretch>
            <a:fillRect/>
          </a:stretch>
        </p:blipFill>
        <p:spPr>
          <a:xfrm>
            <a:off x="6705600" y="5562600"/>
            <a:ext cx="1573906" cy="643144"/>
          </a:xfrm>
          <a:prstGeom prst="rect">
            <a:avLst/>
          </a:prstGeom>
        </p:spPr>
      </p:pic>
      <p:sp>
        <p:nvSpPr>
          <p:cNvPr id="4" name="Text Placeholder 3"/>
          <p:cNvSpPr>
            <a:spLocks noGrp="1"/>
          </p:cNvSpPr>
          <p:nvPr>
            <p:ph type="body" sz="quarter" idx="10" hasCustomPrompt="1"/>
          </p:nvPr>
        </p:nvSpPr>
        <p:spPr>
          <a:xfrm>
            <a:off x="516463" y="4495800"/>
            <a:ext cx="7669213" cy="838200"/>
          </a:xfrm>
        </p:spPr>
        <p:txBody>
          <a:bodyPr>
            <a:normAutofit/>
          </a:bodyPr>
          <a:lstStyle>
            <a:lvl1pPr>
              <a:defRPr sz="1600" baseline="0">
                <a:solidFill>
                  <a:schemeClr val="accent1">
                    <a:lumMod val="50000"/>
                  </a:schemeClr>
                </a:solidFill>
              </a:defRPr>
            </a:lvl1pPr>
          </a:lstStyle>
          <a:p>
            <a:pPr lvl="0"/>
            <a:r>
              <a:rPr lang="en-US" sz="1600" dirty="0"/>
              <a:t>Presenter’s Name/Subhead Information</a:t>
            </a:r>
            <a:endParaRPr lang="en-US" dirty="0"/>
          </a:p>
        </p:txBody>
      </p:sp>
      <p:sp>
        <p:nvSpPr>
          <p:cNvPr id="12" name="Text Placeholder 11"/>
          <p:cNvSpPr>
            <a:spLocks noGrp="1"/>
          </p:cNvSpPr>
          <p:nvPr>
            <p:ph type="body" sz="quarter" idx="11" hasCustomPrompt="1"/>
          </p:nvPr>
        </p:nvSpPr>
        <p:spPr>
          <a:xfrm>
            <a:off x="516462" y="3268136"/>
            <a:ext cx="8017937" cy="1151464"/>
          </a:xfrm>
        </p:spPr>
        <p:txBody>
          <a:bodyPr>
            <a:normAutofit/>
          </a:bodyPr>
          <a:lstStyle>
            <a:lvl1pPr>
              <a:spcBef>
                <a:spcPts val="0"/>
              </a:spcBef>
              <a:buFontTx/>
              <a:buNone/>
              <a:defRPr sz="3500" baseline="0">
                <a:solidFill>
                  <a:schemeClr val="bg1">
                    <a:lumMod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Title of Presentation</a:t>
            </a:r>
            <a:br>
              <a:rPr lang="en-US" dirty="0"/>
            </a:br>
            <a:r>
              <a:rPr lang="en-US" dirty="0"/>
              <a:t>(Second line if needed)</a:t>
            </a:r>
          </a:p>
        </p:txBody>
      </p:sp>
    </p:spTree>
    <p:extLst>
      <p:ext uri="{BB962C8B-B14F-4D97-AF65-F5344CB8AC3E}">
        <p14:creationId xmlns:p14="http://schemas.microsoft.com/office/powerpoint/2010/main" val="2100325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oject slide">
    <p:spTree>
      <p:nvGrpSpPr>
        <p:cNvPr id="1" name=""/>
        <p:cNvGrpSpPr/>
        <p:nvPr/>
      </p:nvGrpSpPr>
      <p:grpSpPr>
        <a:xfrm>
          <a:off x="0" y="0"/>
          <a:ext cx="0" cy="0"/>
          <a:chOff x="0" y="0"/>
          <a:chExt cx="0" cy="0"/>
        </a:xfrm>
      </p:grpSpPr>
      <p:sp>
        <p:nvSpPr>
          <p:cNvPr id="11" name="Text Placeholder 10"/>
          <p:cNvSpPr>
            <a:spLocks noGrp="1"/>
          </p:cNvSpPr>
          <p:nvPr>
            <p:ph type="body" sz="quarter" idx="14" hasCustomPrompt="1"/>
          </p:nvPr>
        </p:nvSpPr>
        <p:spPr>
          <a:xfrm>
            <a:off x="279396" y="457200"/>
            <a:ext cx="6400800" cy="381000"/>
          </a:xfrm>
        </p:spPr>
        <p:txBody>
          <a:bodyPr>
            <a:noAutofit/>
          </a:bodyPr>
          <a:lstStyle>
            <a:lvl1pPr marL="0" indent="0">
              <a:buNone/>
              <a:defRPr sz="20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Project Title</a:t>
            </a:r>
          </a:p>
        </p:txBody>
      </p:sp>
      <p:sp>
        <p:nvSpPr>
          <p:cNvPr id="3" name="Text Placeholder 2"/>
          <p:cNvSpPr>
            <a:spLocks noGrp="1"/>
          </p:cNvSpPr>
          <p:nvPr>
            <p:ph type="body" sz="quarter" idx="15"/>
          </p:nvPr>
        </p:nvSpPr>
        <p:spPr>
          <a:xfrm>
            <a:off x="365760" y="1069848"/>
            <a:ext cx="4130040" cy="53035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8134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9525" y="0"/>
            <a:ext cx="9163050" cy="6866024"/>
            <a:chOff x="-9525" y="0"/>
            <a:chExt cx="9163050" cy="6858000"/>
          </a:xfrm>
        </p:grpSpPr>
        <p:pic>
          <p:nvPicPr>
            <p:cNvPr id="8" name="Picture 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9525" y="0"/>
              <a:ext cx="916305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descr="whitenist.png"/>
            <p:cNvPicPr>
              <a:picLocks noChangeAspect="1"/>
            </p:cNvPicPr>
            <p:nvPr userDrawn="1"/>
          </p:nvPicPr>
          <p:blipFill>
            <a:blip r:embed="rId10"/>
            <a:stretch>
              <a:fillRect/>
            </a:stretch>
          </p:blipFill>
          <p:spPr>
            <a:xfrm>
              <a:off x="457200" y="6517561"/>
              <a:ext cx="706516" cy="188039"/>
            </a:xfrm>
            <a:prstGeom prst="rect">
              <a:avLst/>
            </a:prstGeom>
          </p:spPr>
        </p:pic>
      </p:gr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Master style #1 with footer</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305800" y="6408667"/>
            <a:ext cx="802105" cy="365125"/>
          </a:xfrm>
          <a:prstGeom prst="rect">
            <a:avLst/>
          </a:prstGeom>
        </p:spPr>
        <p:txBody>
          <a:bodyPr vert="horz" lIns="91440" tIns="45720" rIns="91440" bIns="45720" rtlCol="0" anchor="ctr"/>
          <a:lstStyle>
            <a:lvl1pPr algn="r">
              <a:defRPr sz="1200">
                <a:solidFill>
                  <a:schemeClr val="bg1"/>
                </a:solidFill>
                <a:latin typeface="Helvetica" pitchFamily="34" charset="0"/>
                <a:cs typeface="Helvetica" pitchFamily="34" charset="0"/>
              </a:defRPr>
            </a:lvl1pPr>
          </a:lstStyle>
          <a:p>
            <a:fld id="{0624AEE6-E942-4F5C-A610-97CA4B6B6DBA}" type="slidenum">
              <a:rPr lang="en-US" smtClean="0"/>
              <a:pPr/>
              <a:t>‹#›</a:t>
            </a:fld>
            <a:endParaRPr lang="en-US" dirty="0"/>
          </a:p>
        </p:txBody>
      </p:sp>
      <p:pic>
        <p:nvPicPr>
          <p:cNvPr id="10" name="Picture 9" descr="NISTlogo_oneline_white.png"/>
          <p:cNvPicPr>
            <a:picLocks noChangeAspect="1"/>
          </p:cNvPicPr>
          <p:nvPr/>
        </p:nvPicPr>
        <p:blipFill>
          <a:blip r:embed="rId11"/>
          <a:stretch>
            <a:fillRect/>
          </a:stretch>
        </p:blipFill>
        <p:spPr>
          <a:xfrm>
            <a:off x="4800600" y="6553200"/>
            <a:ext cx="3203555" cy="112780"/>
          </a:xfrm>
          <a:prstGeom prst="rect">
            <a:avLst/>
          </a:prstGeom>
        </p:spPr>
      </p:pic>
    </p:spTree>
    <p:extLst>
      <p:ext uri="{BB962C8B-B14F-4D97-AF65-F5344CB8AC3E}">
        <p14:creationId xmlns:p14="http://schemas.microsoft.com/office/powerpoint/2010/main" val="7446335"/>
      </p:ext>
    </p:extLst>
  </p:cSld>
  <p:clrMap bg1="lt1" tx1="dk1" bg2="lt2" tx2="dk2" accent1="accent1" accent2="accent2" accent3="accent3" accent4="accent4" accent5="accent5" accent6="accent6" hlink="hlink" folHlink="folHlink"/>
  <p:sldLayoutIdLst>
    <p:sldLayoutId id="2147483660" r:id="rId1"/>
    <p:sldLayoutId id="2147483663" r:id="rId2"/>
    <p:sldLayoutId id="2147483649" r:id="rId3"/>
    <p:sldLayoutId id="2147483653" r:id="rId4"/>
    <p:sldLayoutId id="2147483656" r:id="rId5"/>
    <p:sldLayoutId id="2147483657" r:id="rId6"/>
    <p:sldLayoutId id="2147483671" r:id="rId7"/>
  </p:sldLayoutIdLst>
  <p:hf sldNum="0" hdr="0" ftr="0" dt="0"/>
  <p:txStyles>
    <p:titleStyle>
      <a:lvl1pPr algn="l" defTabSz="914400" rtl="0" eaLnBrk="1" latinLnBrk="0" hangingPunct="1">
        <a:spcBef>
          <a:spcPct val="0"/>
        </a:spcBef>
        <a:buNone/>
        <a:defRPr sz="1500" kern="1200" cap="all" baseline="0">
          <a:solidFill>
            <a:schemeClr val="tx1"/>
          </a:solidFill>
          <a:latin typeface="Helvetica" pitchFamily="34" charset="0"/>
          <a:ea typeface="+mj-ea"/>
          <a:cs typeface="Helvetica" pitchFamily="34" charset="0"/>
        </a:defRPr>
      </a:lvl1pPr>
    </p:titleStyle>
    <p:body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25" y="-7620"/>
            <a:ext cx="9163050" cy="6870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Master style #2 – No footer</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9525" y="6324600"/>
            <a:ext cx="916305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9242435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Lst>
  <p:hf sldNum="0" hdr="0" ftr="0" dt="0"/>
  <p:txStyles>
    <p:titleStyle>
      <a:lvl1pPr algn="l" defTabSz="914400" rtl="0" eaLnBrk="1" latinLnBrk="0" hangingPunct="1">
        <a:spcBef>
          <a:spcPct val="0"/>
        </a:spcBef>
        <a:buNone/>
        <a:defRPr sz="1500" kern="1200" cap="all" baseline="0">
          <a:solidFill>
            <a:schemeClr val="tx1"/>
          </a:solidFill>
          <a:latin typeface="Helvetica" pitchFamily="34" charset="0"/>
          <a:ea typeface="+mj-ea"/>
          <a:cs typeface="Helvetica" pitchFamily="34" charset="0"/>
        </a:defRPr>
      </a:lvl1pPr>
    </p:titleStyle>
    <p:body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file:///C:\mates\TMS2007_fields_symposium\1114_visible.avi" TargetMode="External"/><Relationship Id="rId4" Type="http://schemas.openxmlformats.org/officeDocument/2006/relationships/image" Target="../media/image15.gi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6.jpeg"/><Relationship Id="rId4" Type="http://schemas.openxmlformats.org/officeDocument/2006/relationships/image" Target="../media/image35.wm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85000" lnSpcReduction="10000"/>
          </a:bodyPr>
          <a:lstStyle/>
          <a:p>
            <a:r>
              <a:rPr lang="en-US" b="1" dirty="0"/>
              <a:t>Steven Mates</a:t>
            </a:r>
            <a:r>
              <a:rPr lang="en-US" b="1" baseline="30000" dirty="0"/>
              <a:t>1</a:t>
            </a:r>
            <a:r>
              <a:rPr lang="en-US" b="1" dirty="0"/>
              <a:t>, </a:t>
            </a:r>
            <a:r>
              <a:rPr lang="en-US" dirty="0"/>
              <a:t>Mark Stoudt</a:t>
            </a:r>
            <a:r>
              <a:rPr lang="en-US" baseline="30000" dirty="0"/>
              <a:t>1</a:t>
            </a:r>
            <a:r>
              <a:rPr lang="en-US" dirty="0"/>
              <a:t>, Gregor Jacob</a:t>
            </a:r>
            <a:r>
              <a:rPr lang="en-US" baseline="30000" dirty="0"/>
              <a:t>1</a:t>
            </a:r>
            <a:r>
              <a:rPr lang="en-US" dirty="0"/>
              <a:t>, Wilfredo Moscoso-Kingsley</a:t>
            </a:r>
            <a:r>
              <a:rPr lang="en-US" baseline="30000" dirty="0"/>
              <a:t>2</a:t>
            </a:r>
            <a:r>
              <a:rPr lang="en-US" dirty="0"/>
              <a:t> and Vis Madhavan</a:t>
            </a:r>
            <a:r>
              <a:rPr lang="en-US" baseline="30000" dirty="0"/>
              <a:t>2</a:t>
            </a:r>
          </a:p>
          <a:p>
            <a:r>
              <a:rPr lang="en-US" baseline="30000" dirty="0"/>
              <a:t>1</a:t>
            </a:r>
            <a:r>
              <a:rPr lang="en-US" dirty="0"/>
              <a:t>NIST, 100 Bureau Drive, Gaithersburg, MD, USA</a:t>
            </a:r>
          </a:p>
          <a:p>
            <a:r>
              <a:rPr lang="en-US" baseline="30000" dirty="0"/>
              <a:t>2</a:t>
            </a:r>
            <a:r>
              <a:rPr lang="en-US" dirty="0"/>
              <a:t>Wichita State University, Wichita, KS, USA</a:t>
            </a:r>
          </a:p>
          <a:p>
            <a:endParaRPr lang="en-US" dirty="0"/>
          </a:p>
        </p:txBody>
      </p:sp>
      <p:sp>
        <p:nvSpPr>
          <p:cNvPr id="3" name="Text Placeholder 2"/>
          <p:cNvSpPr>
            <a:spLocks noGrp="1"/>
          </p:cNvSpPr>
          <p:nvPr>
            <p:ph type="body" sz="quarter" idx="11"/>
          </p:nvPr>
        </p:nvSpPr>
        <p:spPr>
          <a:xfrm>
            <a:off x="516462" y="3268136"/>
            <a:ext cx="8475138" cy="1151464"/>
          </a:xfrm>
        </p:spPr>
        <p:txBody>
          <a:bodyPr>
            <a:noAutofit/>
          </a:bodyPr>
          <a:lstStyle/>
          <a:p>
            <a:r>
              <a:rPr lang="en-US" sz="2800" b="1" dirty="0"/>
              <a:t>Dynamic Thermal Softening Behavior of Additive Materials for Hybrid Manufacturing</a:t>
            </a:r>
            <a:endParaRPr lang="en-US" sz="2800" dirty="0"/>
          </a:p>
        </p:txBody>
      </p:sp>
      <p:sp>
        <p:nvSpPr>
          <p:cNvPr id="4" name="Text Placeholder 2"/>
          <p:cNvSpPr txBox="1">
            <a:spLocks/>
          </p:cNvSpPr>
          <p:nvPr/>
        </p:nvSpPr>
        <p:spPr>
          <a:xfrm>
            <a:off x="304800" y="76200"/>
            <a:ext cx="8475138" cy="533400"/>
          </a:xfrm>
          <a:prstGeom prst="rect">
            <a:avLst/>
          </a:prstGeom>
        </p:spPr>
        <p:txBody>
          <a:bodyPr vert="horz" lIns="91440" tIns="45720" rIns="91440" bIns="45720" rtlCol="0">
            <a:noAutofit/>
          </a:bodyPr>
          <a:lstStyle>
            <a:lvl1pPr marL="0" indent="0" algn="l" defTabSz="914400" rtl="0" eaLnBrk="1" latinLnBrk="0" hangingPunct="1">
              <a:spcBef>
                <a:spcPts val="0"/>
              </a:spcBef>
              <a:buFontTx/>
              <a:buNone/>
              <a:defRPr sz="3500" kern="1200" baseline="0">
                <a:solidFill>
                  <a:schemeClr val="bg1">
                    <a:lumMod val="50000"/>
                  </a:schemeClr>
                </a:solidFill>
                <a:latin typeface="Helvetica" pitchFamily="34" charset="0"/>
                <a:ea typeface="+mn-ea"/>
                <a:cs typeface="Helvetica" pitchFamily="34" charset="0"/>
              </a:defRPr>
            </a:lvl1pPr>
            <a:lvl2pPr marL="457200" indent="0" algn="l" defTabSz="914400" rtl="0" eaLnBrk="1" latinLnBrk="0" hangingPunct="1">
              <a:spcBef>
                <a:spcPct val="20000"/>
              </a:spcBef>
              <a:buFontTx/>
              <a:buNone/>
              <a:defRPr sz="1500" kern="1200" baseline="0">
                <a:solidFill>
                  <a:schemeClr val="tx1"/>
                </a:solidFill>
                <a:latin typeface="Helvetica" pitchFamily="34" charset="0"/>
                <a:ea typeface="+mn-ea"/>
                <a:cs typeface="Helvetica" pitchFamily="34" charset="0"/>
              </a:defRPr>
            </a:lvl2pPr>
            <a:lvl3pPr marL="914400" indent="0" algn="l" defTabSz="914400" rtl="0" eaLnBrk="1" latinLnBrk="0" hangingPunct="1">
              <a:spcBef>
                <a:spcPct val="20000"/>
              </a:spcBef>
              <a:buFontTx/>
              <a:buNone/>
              <a:defRPr sz="1500" b="0" kern="1200" baseline="0">
                <a:solidFill>
                  <a:schemeClr val="tx1"/>
                </a:solidFill>
                <a:latin typeface="Helvetica" pitchFamily="34" charset="0"/>
                <a:ea typeface="+mn-ea"/>
                <a:cs typeface="Helvetica" pitchFamily="34" charset="0"/>
              </a:defRPr>
            </a:lvl3pPr>
            <a:lvl4pPr marL="137160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4pPr>
            <a:lvl5pPr marL="182880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b="1" i="1" dirty="0">
                <a:solidFill>
                  <a:schemeClr val="tx1"/>
                </a:solidFill>
              </a:rPr>
              <a:t>SEM 2018 Annual Meeting, June 4 – June 7, 2018, Greenville, SC USA</a:t>
            </a:r>
            <a:endParaRPr lang="en-US" sz="1800" i="1" dirty="0">
              <a:solidFill>
                <a:schemeClr val="tx1"/>
              </a:solidFill>
            </a:endParaRPr>
          </a:p>
        </p:txBody>
      </p:sp>
    </p:spTree>
    <p:extLst>
      <p:ext uri="{BB962C8B-B14F-4D97-AF65-F5344CB8AC3E}">
        <p14:creationId xmlns:p14="http://schemas.microsoft.com/office/powerpoint/2010/main" val="2080054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279396" y="457200"/>
            <a:ext cx="7416804" cy="533400"/>
          </a:xfrm>
        </p:spPr>
        <p:txBody>
          <a:bodyPr/>
          <a:lstStyle/>
          <a:p>
            <a:r>
              <a:rPr lang="en-US" sz="3200" dirty="0"/>
              <a:t>Pulse-Heated Compression Kolsky Bar</a:t>
            </a:r>
          </a:p>
        </p:txBody>
      </p:sp>
      <p:sp>
        <p:nvSpPr>
          <p:cNvPr id="5" name="Rectangle 29"/>
          <p:cNvSpPr txBox="1">
            <a:spLocks noChangeArrowheads="1"/>
          </p:cNvSpPr>
          <p:nvPr/>
        </p:nvSpPr>
        <p:spPr>
          <a:xfrm>
            <a:off x="381000" y="3886200"/>
            <a:ext cx="8534400" cy="1828801"/>
          </a:xfrm>
          <a:prstGeom prst="rect">
            <a:avLst/>
          </a:prstGeom>
        </p:spPr>
        <p:txBody>
          <a:bodyPr/>
          <a:lst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28650" indent="-342900">
              <a:buFont typeface="Arial" panose="020B0604020202020204" pitchFamily="34" charset="0"/>
              <a:buChar char="•"/>
            </a:pPr>
            <a:r>
              <a:rPr lang="en-US" sz="2400" b="1" i="1" dirty="0">
                <a:solidFill>
                  <a:srgbClr val="FF0000"/>
                </a:solidFill>
              </a:rPr>
              <a:t>Rapid heating</a:t>
            </a:r>
            <a:r>
              <a:rPr lang="en-US" sz="2400" dirty="0">
                <a:solidFill>
                  <a:srgbClr val="FF0000"/>
                </a:solidFill>
              </a:rPr>
              <a:t> </a:t>
            </a:r>
            <a:r>
              <a:rPr lang="en-US" sz="2400" dirty="0"/>
              <a:t>followed immediately by a </a:t>
            </a:r>
            <a:r>
              <a:rPr lang="en-US" sz="2400" b="1" i="1" dirty="0">
                <a:solidFill>
                  <a:srgbClr val="0000FF"/>
                </a:solidFill>
              </a:rPr>
              <a:t>high strain rate mechanical test</a:t>
            </a:r>
          </a:p>
          <a:p>
            <a:pPr marL="628650" indent="-342900">
              <a:buFont typeface="Arial" panose="020B0604020202020204" pitchFamily="34" charset="0"/>
              <a:buChar char="•"/>
            </a:pPr>
            <a:r>
              <a:rPr lang="en-US" sz="2400" dirty="0"/>
              <a:t>Capability to </a:t>
            </a:r>
            <a:r>
              <a:rPr lang="en-US" sz="2400" b="1" i="1" dirty="0">
                <a:solidFill>
                  <a:srgbClr val="00B050"/>
                </a:solidFill>
              </a:rPr>
              <a:t>interrupt</a:t>
            </a:r>
            <a:r>
              <a:rPr lang="en-US" sz="2400" i="1" dirty="0">
                <a:solidFill>
                  <a:srgbClr val="00B050"/>
                </a:solidFill>
              </a:rPr>
              <a:t> </a:t>
            </a:r>
            <a:r>
              <a:rPr lang="en-US" sz="2400" dirty="0">
                <a:solidFill>
                  <a:srgbClr val="00B050"/>
                </a:solidFill>
              </a:rPr>
              <a:t>time-dependent metallurgical processes</a:t>
            </a:r>
            <a:r>
              <a:rPr lang="en-US" sz="2400" dirty="0"/>
              <a:t> to study </a:t>
            </a:r>
            <a:r>
              <a:rPr lang="en-US" sz="2400" u="sng" dirty="0"/>
              <a:t>non-equilibrium</a:t>
            </a:r>
            <a:r>
              <a:rPr lang="en-US" sz="2400" dirty="0"/>
              <a:t> mechanical behavior</a:t>
            </a:r>
          </a:p>
        </p:txBody>
      </p:sp>
      <p:sp>
        <p:nvSpPr>
          <p:cNvPr id="2" name="TextBox 1"/>
          <p:cNvSpPr txBox="1"/>
          <p:nvPr/>
        </p:nvSpPr>
        <p:spPr>
          <a:xfrm>
            <a:off x="152400" y="5943600"/>
            <a:ext cx="4572000" cy="276999"/>
          </a:xfrm>
          <a:prstGeom prst="rect">
            <a:avLst/>
          </a:prstGeom>
          <a:noFill/>
        </p:spPr>
        <p:txBody>
          <a:bodyPr wrap="square" rtlCol="0">
            <a:spAutoFit/>
          </a:bodyPr>
          <a:lstStyle/>
          <a:p>
            <a:r>
              <a:rPr lang="en-US" sz="1200" b="1" i="1" dirty="0"/>
              <a:t>Mates, SP; et al., EXPERIMENTAL MECHANICS, 48 [6], 799-807, 2008</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440" y="1600200"/>
            <a:ext cx="7831760" cy="2057400"/>
          </a:xfrm>
          <a:prstGeom prst="rect">
            <a:avLst/>
          </a:prstGeom>
        </p:spPr>
      </p:pic>
    </p:spTree>
    <p:extLst>
      <p:ext uri="{BB962C8B-B14F-4D97-AF65-F5344CB8AC3E}">
        <p14:creationId xmlns:p14="http://schemas.microsoft.com/office/powerpoint/2010/main" val="10373227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559804" cy="533400"/>
          </a:xfrm>
        </p:spPr>
        <p:txBody>
          <a:bodyPr/>
          <a:lstStyle/>
          <a:p>
            <a:r>
              <a:rPr lang="en-US" sz="3200" dirty="0"/>
              <a:t>Pulse-Heating Technique</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96562" y="1623947"/>
            <a:ext cx="5350476" cy="3352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066800" y="5410200"/>
            <a:ext cx="7162800" cy="830997"/>
          </a:xfrm>
          <a:prstGeom prst="rect">
            <a:avLst/>
          </a:prstGeom>
          <a:noFill/>
        </p:spPr>
        <p:txBody>
          <a:bodyPr wrap="square" rtlCol="0">
            <a:spAutoFit/>
          </a:bodyPr>
          <a:lstStyle/>
          <a:p>
            <a:pPr algn="ctr"/>
            <a:r>
              <a:rPr lang="en-US" sz="2400" dirty="0"/>
              <a:t>Graphite foil facilitates </a:t>
            </a:r>
            <a:r>
              <a:rPr lang="en-US" sz="2400" b="1" dirty="0">
                <a:effectLst>
                  <a:outerShdw blurRad="38100" dist="38100" dir="2700000" algn="tl">
                    <a:srgbClr val="000000">
                      <a:alpha val="43137"/>
                    </a:srgbClr>
                  </a:outerShdw>
                </a:effectLst>
              </a:rPr>
              <a:t>uniform heating </a:t>
            </a:r>
            <a:r>
              <a:rPr lang="en-US" sz="2400" dirty="0"/>
              <a:t>and </a:t>
            </a:r>
            <a:r>
              <a:rPr lang="en-US" sz="2400" b="1" dirty="0">
                <a:effectLst>
                  <a:outerShdw blurRad="38100" dist="38100" dir="2700000" algn="tl">
                    <a:srgbClr val="000000">
                      <a:alpha val="43137"/>
                    </a:srgbClr>
                  </a:outerShdw>
                </a:effectLst>
              </a:rPr>
              <a:t>prevents arcing </a:t>
            </a:r>
            <a:r>
              <a:rPr lang="en-US" sz="2400" dirty="0"/>
              <a:t>that can weld the specimen to the bars</a:t>
            </a:r>
          </a:p>
        </p:txBody>
      </p:sp>
      <p:pic>
        <p:nvPicPr>
          <p:cNvPr id="6" name="1114_visible.avi">
            <a:hlinkClick r:id="" action="ppaction://media"/>
          </p:cNvPr>
          <p:cNvPicPr>
            <a:picLocks noRot="1" noChangeAspect="1" noChangeArrowheads="1"/>
          </p:cNvPicPr>
          <p:nvPr>
            <a:videoFile r:link="rId1"/>
          </p:nvPr>
        </p:nvPicPr>
        <p:blipFill>
          <a:blip r:embed="rId4">
            <a:extLst>
              <a:ext uri="{28A0092B-C50C-407E-A947-70E740481C1C}">
                <a14:useLocalDpi xmlns:a14="http://schemas.microsoft.com/office/drawing/2010/main" val="0"/>
              </a:ext>
            </a:extLst>
          </a:blip>
          <a:srcRect/>
          <a:stretch>
            <a:fillRect/>
          </a:stretch>
        </p:blipFill>
        <p:spPr>
          <a:xfrm>
            <a:off x="5863861" y="1927066"/>
            <a:ext cx="2745991" cy="2745991"/>
          </a:xfrm>
          <a:prstGeom prst="rect">
            <a:avLst/>
          </a:prstGeom>
        </p:spPr>
      </p:pic>
      <p:sp>
        <p:nvSpPr>
          <p:cNvPr id="8" name="TextBox 7"/>
          <p:cNvSpPr txBox="1"/>
          <p:nvPr/>
        </p:nvSpPr>
        <p:spPr>
          <a:xfrm>
            <a:off x="5446156" y="4800600"/>
            <a:ext cx="3581400" cy="584775"/>
          </a:xfrm>
          <a:prstGeom prst="rect">
            <a:avLst/>
          </a:prstGeom>
          <a:noFill/>
        </p:spPr>
        <p:txBody>
          <a:bodyPr wrap="square" rtlCol="0">
            <a:spAutoFit/>
          </a:bodyPr>
          <a:lstStyle/>
          <a:p>
            <a:r>
              <a:rPr lang="en-US" sz="1600" i="1" dirty="0"/>
              <a:t>30,000 fps movie, heating to 800 °C in 1 sec with 2 second hold prior to impact</a:t>
            </a:r>
          </a:p>
        </p:txBody>
      </p:sp>
    </p:spTree>
    <p:extLst>
      <p:ext uri="{BB962C8B-B14F-4D97-AF65-F5344CB8AC3E}">
        <p14:creationId xmlns:p14="http://schemas.microsoft.com/office/powerpoint/2010/main" val="774784087"/>
      </p:ext>
    </p:extLst>
  </p:cSld>
  <p:clrMapOvr>
    <a:masterClrMapping/>
  </p:clrMapOvr>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ph type="body" sz="quarter" idx="14"/>
          </p:nvPr>
        </p:nvSpPr>
        <p:spPr>
          <a:xfrm>
            <a:off x="76200" y="304800"/>
            <a:ext cx="5521976" cy="680385"/>
          </a:xfrm>
        </p:spPr>
        <p:txBody>
          <a:bodyPr/>
          <a:lstStyle/>
          <a:p>
            <a:r>
              <a:rPr lang="en-US" sz="3200" dirty="0"/>
              <a:t>Temperature Measurement</a:t>
            </a:r>
          </a:p>
        </p:txBody>
      </p:sp>
      <p:grpSp>
        <p:nvGrpSpPr>
          <p:cNvPr id="2" name="Group 1"/>
          <p:cNvGrpSpPr/>
          <p:nvPr/>
        </p:nvGrpSpPr>
        <p:grpSpPr>
          <a:xfrm>
            <a:off x="3733800" y="1137585"/>
            <a:ext cx="5105400" cy="5276610"/>
            <a:chOff x="3733800" y="1137585"/>
            <a:chExt cx="5105400" cy="5276610"/>
          </a:xfrm>
        </p:grpSpPr>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1691335"/>
              <a:ext cx="4572000" cy="3309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733800" y="5029200"/>
              <a:ext cx="5105400" cy="1384995"/>
            </a:xfrm>
            <a:prstGeom prst="rect">
              <a:avLst/>
            </a:prstGeom>
            <a:noFill/>
          </p:spPr>
          <p:txBody>
            <a:bodyPr wrap="square" rtlCol="0">
              <a:spAutoFit/>
            </a:bodyPr>
            <a:lstStyle/>
            <a:p>
              <a:pPr algn="ctr"/>
              <a:r>
                <a:rPr lang="en-US" sz="2800" b="1" i="1" dirty="0"/>
                <a:t>Temperature Uniformity</a:t>
              </a:r>
              <a:r>
                <a:rPr lang="en-US" sz="2800" dirty="0"/>
                <a:t> is monitored while heating (uniformity typically </a:t>
              </a:r>
              <a:r>
                <a:rPr lang="en-US" sz="2800" b="1" dirty="0"/>
                <a:t>5 °C – 10 °C)</a:t>
              </a:r>
              <a:endParaRPr lang="en-US" sz="2800" dirty="0"/>
            </a:p>
          </p:txBody>
        </p:sp>
        <p:cxnSp>
          <p:nvCxnSpPr>
            <p:cNvPr id="4" name="Straight Arrow Connector 3"/>
            <p:cNvCxnSpPr/>
            <p:nvPr/>
          </p:nvCxnSpPr>
          <p:spPr>
            <a:xfrm flipV="1">
              <a:off x="7620000" y="1524000"/>
              <a:ext cx="381000" cy="45720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810500" y="1137585"/>
              <a:ext cx="909352" cy="369332"/>
            </a:xfrm>
            <a:prstGeom prst="rect">
              <a:avLst/>
            </a:prstGeom>
            <a:noFill/>
          </p:spPr>
          <p:txBody>
            <a:bodyPr wrap="none" rtlCol="0">
              <a:spAutoFit/>
            </a:bodyPr>
            <a:lstStyle/>
            <a:p>
              <a:r>
                <a:rPr lang="en-US" dirty="0"/>
                <a:t>IMPACT</a:t>
              </a:r>
            </a:p>
          </p:txBody>
        </p:sp>
      </p:gr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 y="2590800"/>
            <a:ext cx="1619609" cy="3657600"/>
          </a:xfrm>
          <a:prstGeom prst="rect">
            <a:avLst/>
          </a:prstGeom>
        </p:spPr>
      </p:pic>
      <p:sp>
        <p:nvSpPr>
          <p:cNvPr id="8" name="TextBox 7"/>
          <p:cNvSpPr txBox="1"/>
          <p:nvPr/>
        </p:nvSpPr>
        <p:spPr>
          <a:xfrm>
            <a:off x="76200" y="5229511"/>
            <a:ext cx="1725344" cy="954107"/>
          </a:xfrm>
          <a:prstGeom prst="rect">
            <a:avLst/>
          </a:prstGeom>
          <a:noFill/>
        </p:spPr>
        <p:txBody>
          <a:bodyPr wrap="none" rtlCol="0">
            <a:spAutoFit/>
          </a:bodyPr>
          <a:lstStyle/>
          <a:p>
            <a:r>
              <a:rPr lang="en-US" sz="2800" dirty="0"/>
              <a:t>Control</a:t>
            </a:r>
          </a:p>
          <a:p>
            <a:r>
              <a:rPr lang="en-US" sz="2800" dirty="0"/>
              <a:t>Pyrometer</a:t>
            </a:r>
          </a:p>
        </p:txBody>
      </p:sp>
      <p:grpSp>
        <p:nvGrpSpPr>
          <p:cNvPr id="10" name="Group 9"/>
          <p:cNvGrpSpPr/>
          <p:nvPr/>
        </p:nvGrpSpPr>
        <p:grpSpPr>
          <a:xfrm>
            <a:off x="0" y="983166"/>
            <a:ext cx="2695419" cy="2141034"/>
            <a:chOff x="0" y="754566"/>
            <a:chExt cx="2695419" cy="2141034"/>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5771" y="762000"/>
              <a:ext cx="739648" cy="2133600"/>
            </a:xfrm>
            <a:prstGeom prst="rect">
              <a:avLst/>
            </a:prstGeom>
          </p:spPr>
        </p:pic>
        <p:sp>
          <p:nvSpPr>
            <p:cNvPr id="11" name="TextBox 10"/>
            <p:cNvSpPr txBox="1"/>
            <p:nvPr/>
          </p:nvSpPr>
          <p:spPr>
            <a:xfrm>
              <a:off x="0" y="754566"/>
              <a:ext cx="1822615" cy="1384995"/>
            </a:xfrm>
            <a:prstGeom prst="rect">
              <a:avLst/>
            </a:prstGeom>
            <a:noFill/>
          </p:spPr>
          <p:txBody>
            <a:bodyPr wrap="none" rtlCol="0">
              <a:spAutoFit/>
            </a:bodyPr>
            <a:lstStyle/>
            <a:p>
              <a:r>
                <a:rPr lang="en-US" sz="2800" dirty="0"/>
                <a:t>Duplicate </a:t>
              </a:r>
            </a:p>
            <a:p>
              <a:r>
                <a:rPr lang="en-US" sz="2800" dirty="0"/>
                <a:t>Monitoring</a:t>
              </a:r>
            </a:p>
            <a:p>
              <a:r>
                <a:rPr lang="en-US" sz="2800" dirty="0"/>
                <a:t>Pyrometer</a:t>
              </a:r>
            </a:p>
          </p:txBody>
        </p:sp>
      </p:grpSp>
    </p:spTree>
    <p:extLst>
      <p:ext uri="{BB962C8B-B14F-4D97-AF65-F5344CB8AC3E}">
        <p14:creationId xmlns:p14="http://schemas.microsoft.com/office/powerpoint/2010/main" val="3635162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559804" cy="533400"/>
          </a:xfrm>
        </p:spPr>
        <p:txBody>
          <a:bodyPr/>
          <a:lstStyle/>
          <a:p>
            <a:r>
              <a:rPr lang="en-US" sz="3200" dirty="0"/>
              <a:t>Bar Heating Effects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892985"/>
            <a:ext cx="3602618" cy="1764615"/>
          </a:xfrm>
          <a:prstGeom prst="rect">
            <a:avLst/>
          </a:prstGeom>
        </p:spPr>
      </p:pic>
      <p:sp>
        <p:nvSpPr>
          <p:cNvPr id="8" name="Text Placeholder 2"/>
          <p:cNvSpPr txBox="1">
            <a:spLocks/>
          </p:cNvSpPr>
          <p:nvPr/>
        </p:nvSpPr>
        <p:spPr>
          <a:xfrm>
            <a:off x="152400" y="1251559"/>
            <a:ext cx="3708402" cy="700826"/>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algn="ctr">
              <a:spcBef>
                <a:spcPts val="1200"/>
              </a:spcBef>
              <a:spcAft>
                <a:spcPts val="1200"/>
              </a:spcAft>
            </a:pPr>
            <a:r>
              <a:rPr lang="en-US" sz="2000" i="1" dirty="0">
                <a:solidFill>
                  <a:srgbClr val="FF0000"/>
                </a:solidFill>
              </a:rPr>
              <a:t>FEA Estimate of heat affected zone in the bars</a:t>
            </a:r>
          </a:p>
        </p:txBody>
      </p:sp>
      <p:sp>
        <p:nvSpPr>
          <p:cNvPr id="9" name="Text Placeholder 2"/>
          <p:cNvSpPr txBox="1">
            <a:spLocks/>
          </p:cNvSpPr>
          <p:nvPr/>
        </p:nvSpPr>
        <p:spPr>
          <a:xfrm>
            <a:off x="3754876" y="1837863"/>
            <a:ext cx="3200400" cy="1112413"/>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sz="1600" i="1" dirty="0"/>
              <a:t>Simulation of Bar Internal Temperature Distribution</a:t>
            </a:r>
          </a:p>
          <a:p>
            <a:pPr algn="ctr">
              <a:spcBef>
                <a:spcPts val="0"/>
              </a:spcBef>
            </a:pPr>
            <a:r>
              <a:rPr lang="en-US" sz="1600" i="1" dirty="0"/>
              <a:t>(1000 °C, 7 Seconds)</a:t>
            </a:r>
          </a:p>
        </p:txBody>
      </p:sp>
      <p:pic>
        <p:nvPicPr>
          <p:cNvPr id="10" name="Picture 9">
            <a:extLst>
              <a:ext uri="{FF2B5EF4-FFF2-40B4-BE49-F238E27FC236}">
                <a16:creationId xmlns:a16="http://schemas.microsoft.com/office/drawing/2014/main" id="{818F2209-42AA-4BA6-9EF0-48A4A657DFBA}"/>
              </a:ext>
            </a:extLst>
          </p:cNvPr>
          <p:cNvPicPr>
            <a:picLocks noChangeAspect="1"/>
          </p:cNvPicPr>
          <p:nvPr/>
        </p:nvPicPr>
        <p:blipFill>
          <a:blip r:embed="rId4"/>
          <a:stretch>
            <a:fillRect/>
          </a:stretch>
        </p:blipFill>
        <p:spPr>
          <a:xfrm>
            <a:off x="4754478" y="2950276"/>
            <a:ext cx="4182177" cy="3032079"/>
          </a:xfrm>
          <a:prstGeom prst="rect">
            <a:avLst/>
          </a:prstGeom>
        </p:spPr>
      </p:pic>
      <p:sp>
        <p:nvSpPr>
          <p:cNvPr id="12" name="Oval 11">
            <a:extLst>
              <a:ext uri="{FF2B5EF4-FFF2-40B4-BE49-F238E27FC236}">
                <a16:creationId xmlns:a16="http://schemas.microsoft.com/office/drawing/2014/main" id="{0A0E3E2D-A7E3-4FD0-9914-0517EC4F90FD}"/>
              </a:ext>
            </a:extLst>
          </p:cNvPr>
          <p:cNvSpPr/>
          <p:nvPr/>
        </p:nvSpPr>
        <p:spPr>
          <a:xfrm>
            <a:off x="7162292" y="4168266"/>
            <a:ext cx="499711" cy="59609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3" name="Straight Arrow Connector 12">
            <a:extLst>
              <a:ext uri="{FF2B5EF4-FFF2-40B4-BE49-F238E27FC236}">
                <a16:creationId xmlns:a16="http://schemas.microsoft.com/office/drawing/2014/main" id="{1D49A7D2-224B-4A3D-ABC4-58117AAE5A4D}"/>
              </a:ext>
            </a:extLst>
          </p:cNvPr>
          <p:cNvCxnSpPr>
            <a:cxnSpLocks/>
          </p:cNvCxnSpPr>
          <p:nvPr/>
        </p:nvCxnSpPr>
        <p:spPr>
          <a:xfrm flipV="1">
            <a:off x="4267200" y="4485163"/>
            <a:ext cx="2895092" cy="405416"/>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52C23CC-CBB7-494E-B83A-1CEF6AB4021B}"/>
              </a:ext>
            </a:extLst>
          </p:cNvPr>
          <p:cNvSpPr txBox="1"/>
          <p:nvPr/>
        </p:nvSpPr>
        <p:spPr>
          <a:xfrm>
            <a:off x="302236" y="4299026"/>
            <a:ext cx="4739941" cy="954107"/>
          </a:xfrm>
          <a:prstGeom prst="rect">
            <a:avLst/>
          </a:prstGeom>
          <a:noFill/>
        </p:spPr>
        <p:txBody>
          <a:bodyPr wrap="square" rtlCol="0">
            <a:spAutoFit/>
          </a:bodyPr>
          <a:lstStyle/>
          <a:p>
            <a:r>
              <a:rPr lang="en-US" sz="2800" b="1" i="1" dirty="0">
                <a:solidFill>
                  <a:srgbClr val="FF0000"/>
                </a:solidFill>
                <a:effectLst>
                  <a:outerShdw blurRad="38100" dist="38100" dir="2700000" algn="tl">
                    <a:srgbClr val="000000">
                      <a:alpha val="43137"/>
                    </a:srgbClr>
                  </a:outerShdw>
                </a:effectLst>
              </a:rPr>
              <a:t>Localized heating does not distort Kolsky bar waves</a:t>
            </a:r>
          </a:p>
        </p:txBody>
      </p:sp>
    </p:spTree>
    <p:extLst>
      <p:ext uri="{BB962C8B-B14F-4D97-AF65-F5344CB8AC3E}">
        <p14:creationId xmlns:p14="http://schemas.microsoft.com/office/powerpoint/2010/main" val="23605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6400800" cy="612648"/>
          </a:xfrm>
        </p:spPr>
        <p:txBody>
          <a:bodyPr/>
          <a:lstStyle/>
          <a:p>
            <a:r>
              <a:rPr lang="en-US" sz="3200" dirty="0"/>
              <a:t>Sacrificial Bar Tips</a:t>
            </a:r>
          </a:p>
        </p:txBody>
      </p:sp>
      <p:sp>
        <p:nvSpPr>
          <p:cNvPr id="3" name="Text Placeholder 2"/>
          <p:cNvSpPr>
            <a:spLocks noGrp="1"/>
          </p:cNvSpPr>
          <p:nvPr>
            <p:ph type="body" sz="quarter" idx="15"/>
          </p:nvPr>
        </p:nvSpPr>
        <p:spPr>
          <a:xfrm>
            <a:off x="365760" y="1371600"/>
            <a:ext cx="7711440" cy="4495800"/>
          </a:xfrm>
        </p:spPr>
        <p:txBody>
          <a:bodyPr>
            <a:normAutofit/>
          </a:bodyPr>
          <a:lstStyle/>
          <a:p>
            <a:pPr marL="285750" indent="-285750">
              <a:buFont typeface="Arial" panose="020B0604020202020204" pitchFamily="34" charset="0"/>
              <a:buChar char="•"/>
            </a:pPr>
            <a:r>
              <a:rPr lang="en-US" sz="2400" dirty="0"/>
              <a:t>Repeated testing at very high temperatures causes damage to the bar surface in the </a:t>
            </a:r>
            <a:r>
              <a:rPr lang="en-US" sz="2400" b="1" dirty="0"/>
              <a:t>heat affected zone</a:t>
            </a:r>
            <a:r>
              <a:rPr lang="en-US" sz="2400" dirty="0"/>
              <a:t> </a:t>
            </a:r>
          </a:p>
          <a:p>
            <a:pPr marL="285750" indent="-285750">
              <a:buFont typeface="Arial" panose="020B0604020202020204" pitchFamily="34" charset="0"/>
              <a:buChar char="•"/>
            </a:pPr>
            <a:r>
              <a:rPr lang="en-US" sz="2400" dirty="0"/>
              <a:t>Replaceable tips are used to simplify repairs</a:t>
            </a:r>
          </a:p>
          <a:p>
            <a:pPr marL="285750" indent="-285750">
              <a:buFont typeface="Arial" panose="020B0604020202020204" pitchFamily="34" charset="0"/>
              <a:buChar char="•"/>
            </a:pPr>
            <a:endParaRPr lang="en-US" sz="24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4804" y="2895600"/>
            <a:ext cx="3319532" cy="2743200"/>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30833" t="28889" r="30833" b="3333"/>
          <a:stretch/>
        </p:blipFill>
        <p:spPr>
          <a:xfrm>
            <a:off x="1828800" y="2895600"/>
            <a:ext cx="2068643" cy="2743200"/>
          </a:xfrm>
          <a:prstGeom prst="rect">
            <a:avLst/>
          </a:prstGeom>
        </p:spPr>
      </p:pic>
    </p:spTree>
    <p:extLst>
      <p:ext uri="{BB962C8B-B14F-4D97-AF65-F5344CB8AC3E}">
        <p14:creationId xmlns:p14="http://schemas.microsoft.com/office/powerpoint/2010/main" val="3454560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C1DFB-976C-478C-8DB9-56142E576167}"/>
              </a:ext>
            </a:extLst>
          </p:cNvPr>
          <p:cNvSpPr>
            <a:spLocks noGrp="1"/>
          </p:cNvSpPr>
          <p:nvPr>
            <p:ph type="body" sz="quarter" idx="14"/>
          </p:nvPr>
        </p:nvSpPr>
        <p:spPr>
          <a:xfrm>
            <a:off x="279396" y="457199"/>
            <a:ext cx="8636004" cy="664143"/>
          </a:xfrm>
        </p:spPr>
        <p:txBody>
          <a:bodyPr/>
          <a:lstStyle/>
          <a:p>
            <a:r>
              <a:rPr lang="en-US" sz="2800" dirty="0"/>
              <a:t>Additive Process: Laser Powder Bed Fusion (PBF)</a:t>
            </a:r>
          </a:p>
        </p:txBody>
      </p:sp>
      <p:grpSp>
        <p:nvGrpSpPr>
          <p:cNvPr id="10" name="Group 9"/>
          <p:cNvGrpSpPr/>
          <p:nvPr/>
        </p:nvGrpSpPr>
        <p:grpSpPr>
          <a:xfrm>
            <a:off x="313955" y="1304818"/>
            <a:ext cx="5858244" cy="3289404"/>
            <a:chOff x="2523756" y="1378073"/>
            <a:chExt cx="5858244" cy="3289404"/>
          </a:xfrm>
        </p:grpSpPr>
        <p:pic>
          <p:nvPicPr>
            <p:cNvPr id="5" name="Picture 4">
              <a:extLst>
                <a:ext uri="{FF2B5EF4-FFF2-40B4-BE49-F238E27FC236}">
                  <a16:creationId xmlns:a16="http://schemas.microsoft.com/office/drawing/2014/main" id="{8F066AB6-BD99-4706-9916-6F7817641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756" y="1378073"/>
              <a:ext cx="5858244" cy="2805065"/>
            </a:xfrm>
            <a:prstGeom prst="rect">
              <a:avLst/>
            </a:prstGeom>
          </p:spPr>
        </p:pic>
        <p:sp>
          <p:nvSpPr>
            <p:cNvPr id="6" name="TextBox 5">
              <a:extLst>
                <a:ext uri="{FF2B5EF4-FFF2-40B4-BE49-F238E27FC236}">
                  <a16:creationId xmlns:a16="http://schemas.microsoft.com/office/drawing/2014/main" id="{C7A5805D-2E47-4DEA-8E34-6475C69B95B0}"/>
                </a:ext>
              </a:extLst>
            </p:cNvPr>
            <p:cNvSpPr txBox="1"/>
            <p:nvPr/>
          </p:nvSpPr>
          <p:spPr>
            <a:xfrm>
              <a:off x="3761229" y="4205812"/>
              <a:ext cx="3383298" cy="461665"/>
            </a:xfrm>
            <a:prstGeom prst="rect">
              <a:avLst/>
            </a:prstGeom>
            <a:noFill/>
          </p:spPr>
          <p:txBody>
            <a:bodyPr wrap="none" rtlCol="0">
              <a:spAutoFit/>
            </a:bodyPr>
            <a:lstStyle/>
            <a:p>
              <a:pPr algn="ctr"/>
              <a:r>
                <a:rPr lang="en-US" sz="1200" b="1" i="1" dirty="0"/>
                <a:t>L. </a:t>
              </a:r>
              <a:r>
                <a:rPr lang="en-US" sz="1200" b="1" i="1" dirty="0" err="1"/>
                <a:t>Criales</a:t>
              </a:r>
              <a:r>
                <a:rPr lang="en-US" sz="1200" b="1" i="1" dirty="0"/>
                <a:t>, Y. </a:t>
              </a:r>
              <a:r>
                <a:rPr lang="en-US" sz="1200" b="1" i="1" dirty="0" err="1"/>
                <a:t>Arisoy</a:t>
              </a:r>
              <a:r>
                <a:rPr lang="en-US" sz="1200" b="1" i="1" dirty="0"/>
                <a:t>, B. Lane, S. Moylan,</a:t>
              </a:r>
            </a:p>
            <a:p>
              <a:pPr algn="ctr"/>
              <a:r>
                <a:rPr lang="en-US" sz="1200" b="1" i="1" dirty="0"/>
                <a:t> A. Donmez, T. </a:t>
              </a:r>
              <a:r>
                <a:rPr lang="en-US" sz="1200" b="1" i="1" dirty="0" err="1"/>
                <a:t>Özel</a:t>
              </a:r>
              <a:r>
                <a:rPr lang="en-US" sz="1200" b="1" i="1" dirty="0"/>
                <a:t>. (2017) Int. J. Mach Tool Manu</a:t>
              </a:r>
            </a:p>
          </p:txBody>
        </p:sp>
      </p:grpSp>
      <p:sp>
        <p:nvSpPr>
          <p:cNvPr id="7" name="Text Placeholder 2">
            <a:extLst>
              <a:ext uri="{FF2B5EF4-FFF2-40B4-BE49-F238E27FC236}">
                <a16:creationId xmlns:a16="http://schemas.microsoft.com/office/drawing/2014/main" id="{B12F08D7-4340-481D-A8A7-970D3D315CD8}"/>
              </a:ext>
            </a:extLst>
          </p:cNvPr>
          <p:cNvSpPr txBox="1">
            <a:spLocks/>
          </p:cNvSpPr>
          <p:nvPr/>
        </p:nvSpPr>
        <p:spPr>
          <a:xfrm>
            <a:off x="533400" y="4828556"/>
            <a:ext cx="8229600" cy="917448"/>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Solidification of AM material occurs under very different thermo-mechanical conditions compared to wrought. </a:t>
            </a:r>
          </a:p>
          <a:p>
            <a:pPr lvl="1"/>
            <a:r>
              <a:rPr lang="en-US" sz="2000" i="1" dirty="0"/>
              <a:t>Large effort underway to predict AM solidification behavior (REF?)</a:t>
            </a:r>
          </a:p>
        </p:txBody>
      </p:sp>
      <p:pic>
        <p:nvPicPr>
          <p:cNvPr id="8" name="Picture 7" descr="C:\Users\snc14\Documents\PROJECTS\Additive_Eric Lass\Sudha\17-4PH steel\Manuscript draft\Revised_EL_manuscript\Communicated Manuscript\Figures\Fig.2a.tif"/>
          <p:cNvPicPr>
            <a:picLocks noChangeAspect="1"/>
          </p:cNvPicPr>
          <p:nvPr/>
        </p:nvPicPr>
        <p:blipFill>
          <a:blip r:embed="rId3">
            <a:extLst>
              <a:ext uri="{28A0092B-C50C-407E-A947-70E740481C1C}">
                <a14:useLocalDpi xmlns:a14="http://schemas.microsoft.com/office/drawing/2010/main" val="0"/>
              </a:ext>
            </a:extLst>
          </a:blip>
          <a:srcRect l="7692" t="10345"/>
          <a:stretch>
            <a:fillRect/>
          </a:stretch>
        </p:blipFill>
        <p:spPr bwMode="auto">
          <a:xfrm>
            <a:off x="5943600" y="2661928"/>
            <a:ext cx="2667000" cy="1983153"/>
          </a:xfrm>
          <a:prstGeom prst="rect">
            <a:avLst/>
          </a:prstGeom>
          <a:noFill/>
          <a:ln>
            <a:noFill/>
          </a:ln>
        </p:spPr>
      </p:pic>
      <p:sp>
        <p:nvSpPr>
          <p:cNvPr id="9" name="TextBox 8"/>
          <p:cNvSpPr txBox="1"/>
          <p:nvPr/>
        </p:nvSpPr>
        <p:spPr>
          <a:xfrm>
            <a:off x="6019801" y="2015597"/>
            <a:ext cx="2590799" cy="646331"/>
          </a:xfrm>
          <a:prstGeom prst="rect">
            <a:avLst/>
          </a:prstGeom>
          <a:noFill/>
        </p:spPr>
        <p:txBody>
          <a:bodyPr wrap="square" rtlCol="0">
            <a:spAutoFit/>
          </a:bodyPr>
          <a:lstStyle/>
          <a:p>
            <a:pPr algn="ctr"/>
            <a:r>
              <a:rPr lang="en-US" i="1" dirty="0"/>
              <a:t>Solidification Microstructure</a:t>
            </a:r>
          </a:p>
        </p:txBody>
      </p:sp>
    </p:spTree>
    <p:extLst>
      <p:ext uri="{BB962C8B-B14F-4D97-AF65-F5344CB8AC3E}">
        <p14:creationId xmlns:p14="http://schemas.microsoft.com/office/powerpoint/2010/main" val="2020927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52600" y="3048000"/>
            <a:ext cx="5670398" cy="646331"/>
          </a:xfrm>
          <a:prstGeom prst="rect">
            <a:avLst/>
          </a:prstGeom>
          <a:noFill/>
        </p:spPr>
        <p:txBody>
          <a:bodyPr wrap="none" rtlCol="0">
            <a:spAutoFit/>
          </a:bodyPr>
          <a:lstStyle/>
          <a:p>
            <a:r>
              <a:rPr lang="en-US" sz="3600" dirty="0"/>
              <a:t>17-4 PH Wrought vs. Additive</a:t>
            </a:r>
          </a:p>
        </p:txBody>
      </p:sp>
    </p:spTree>
    <p:extLst>
      <p:ext uri="{BB962C8B-B14F-4D97-AF65-F5344CB8AC3E}">
        <p14:creationId xmlns:p14="http://schemas.microsoft.com/office/powerpoint/2010/main" val="1242063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DC6980-E8E0-4351-878A-060548297FB6}"/>
              </a:ext>
            </a:extLst>
          </p:cNvPr>
          <p:cNvSpPr>
            <a:spLocks noGrp="1"/>
          </p:cNvSpPr>
          <p:nvPr>
            <p:ph type="body" sz="quarter" idx="15"/>
          </p:nvPr>
        </p:nvSpPr>
        <p:spPr>
          <a:xfrm>
            <a:off x="457200" y="1295400"/>
            <a:ext cx="4114800" cy="4498848"/>
          </a:xfrm>
        </p:spPr>
        <p:txBody>
          <a:bodyPr>
            <a:noAutofit/>
          </a:bodyPr>
          <a:lstStyle/>
          <a:p>
            <a:pPr>
              <a:spcBef>
                <a:spcPts val="600"/>
              </a:spcBef>
              <a:spcAft>
                <a:spcPts val="600"/>
              </a:spcAft>
            </a:pPr>
            <a:r>
              <a:rPr lang="en-US" sz="2400" dirty="0"/>
              <a:t>Fe-Cr</a:t>
            </a:r>
            <a:r>
              <a:rPr lang="en-US" sz="2400" baseline="-25000" dirty="0"/>
              <a:t>16</a:t>
            </a:r>
            <a:r>
              <a:rPr lang="en-US" sz="2400" dirty="0"/>
              <a:t>-Ni</a:t>
            </a:r>
            <a:r>
              <a:rPr lang="en-US" sz="2400" baseline="-25000" dirty="0"/>
              <a:t>4</a:t>
            </a:r>
            <a:r>
              <a:rPr lang="en-US" sz="2400" dirty="0"/>
              <a:t>-Cu</a:t>
            </a:r>
            <a:r>
              <a:rPr lang="en-US" sz="2400" baseline="-25000" dirty="0"/>
              <a:t>4</a:t>
            </a:r>
            <a:r>
              <a:rPr lang="en-US" sz="2400" dirty="0"/>
              <a:t> + minor constituents</a:t>
            </a:r>
          </a:p>
          <a:p>
            <a:pPr>
              <a:spcBef>
                <a:spcPts val="600"/>
              </a:spcBef>
              <a:spcAft>
                <a:spcPts val="600"/>
              </a:spcAft>
            </a:pPr>
            <a:r>
              <a:rPr lang="en-US" sz="2400" dirty="0"/>
              <a:t>Lath martensitic structure (</a:t>
            </a:r>
            <a:r>
              <a:rPr lang="en-US" sz="2400" b="1" dirty="0"/>
              <a:t>BCC</a:t>
            </a:r>
            <a:r>
              <a:rPr lang="en-US" sz="2400" dirty="0"/>
              <a:t>)</a:t>
            </a:r>
          </a:p>
          <a:p>
            <a:pPr>
              <a:spcBef>
                <a:spcPts val="600"/>
              </a:spcBef>
              <a:spcAft>
                <a:spcPts val="600"/>
              </a:spcAft>
            </a:pPr>
            <a:r>
              <a:rPr lang="en-US" sz="2400" dirty="0"/>
              <a:t>Heat treatable – </a:t>
            </a:r>
            <a:r>
              <a:rPr lang="en-US" sz="2400" dirty="0">
                <a:solidFill>
                  <a:srgbClr val="92D050"/>
                </a:solidFill>
              </a:rPr>
              <a:t>Cu precipitates</a:t>
            </a:r>
            <a:r>
              <a:rPr lang="en-US" sz="2400" dirty="0"/>
              <a:t>, </a:t>
            </a:r>
            <a:r>
              <a:rPr lang="en-US" sz="2400" b="1" dirty="0" err="1">
                <a:solidFill>
                  <a:srgbClr val="0000FF"/>
                </a:solidFill>
              </a:rPr>
              <a:t>Nb</a:t>
            </a:r>
            <a:r>
              <a:rPr lang="en-US" sz="2400" b="1" dirty="0">
                <a:solidFill>
                  <a:srgbClr val="0000FF"/>
                </a:solidFill>
              </a:rPr>
              <a:t> &amp; Cr</a:t>
            </a:r>
            <a:r>
              <a:rPr lang="en-US" sz="2400" b="1" dirty="0"/>
              <a:t> </a:t>
            </a:r>
            <a:r>
              <a:rPr lang="en-US" sz="2400" dirty="0">
                <a:solidFill>
                  <a:srgbClr val="0000FF"/>
                </a:solidFill>
              </a:rPr>
              <a:t>carbides</a:t>
            </a:r>
          </a:p>
          <a:p>
            <a:pPr>
              <a:spcBef>
                <a:spcPts val="600"/>
              </a:spcBef>
              <a:spcAft>
                <a:spcPts val="600"/>
              </a:spcAft>
            </a:pPr>
            <a:r>
              <a:rPr lang="en-US" sz="2400" dirty="0"/>
              <a:t>BCC-FCC transformation temperature </a:t>
            </a:r>
            <a:r>
              <a:rPr lang="en-US" sz="2400" b="1" dirty="0"/>
              <a:t>(A1</a:t>
            </a:r>
            <a:r>
              <a:rPr lang="en-US" sz="3200" b="1" dirty="0">
                <a:latin typeface="High Tower Text" panose="02040502050506030303" pitchFamily="18" charset="0"/>
              </a:rPr>
              <a:t>≈</a:t>
            </a:r>
            <a:r>
              <a:rPr lang="en-US" sz="2400" b="1" dirty="0"/>
              <a:t>750 </a:t>
            </a:r>
            <a:r>
              <a:rPr lang="en-US" sz="2400" b="1" dirty="0">
                <a:latin typeface="Arial" panose="020B0604020202020204" pitchFamily="34" charset="0"/>
                <a:cs typeface="Arial" panose="020B0604020202020204" pitchFamily="34" charset="0"/>
              </a:rPr>
              <a:t>˚C)</a:t>
            </a:r>
            <a:r>
              <a:rPr lang="en-US" sz="3200" b="1" dirty="0">
                <a:latin typeface="High Tower Text" panose="02040502050506030303" pitchFamily="18" charset="0"/>
              </a:rPr>
              <a:t> </a:t>
            </a:r>
            <a:endParaRPr lang="en-US" sz="2400" b="1" dirty="0"/>
          </a:p>
          <a:p>
            <a:pPr>
              <a:spcBef>
                <a:spcPts val="600"/>
              </a:spcBef>
              <a:spcAft>
                <a:spcPts val="600"/>
              </a:spcAft>
            </a:pPr>
            <a:endParaRPr lang="en-US" sz="2400" dirty="0"/>
          </a:p>
          <a:p>
            <a:pPr>
              <a:spcBef>
                <a:spcPts val="600"/>
              </a:spcBef>
              <a:spcAft>
                <a:spcPts val="600"/>
              </a:spcAft>
            </a:pPr>
            <a:endParaRPr lang="en-US" sz="2400" baseline="-25000" dirty="0"/>
          </a:p>
          <a:p>
            <a:pPr>
              <a:spcBef>
                <a:spcPts val="600"/>
              </a:spcBef>
              <a:spcAft>
                <a:spcPts val="600"/>
              </a:spcAft>
            </a:pPr>
            <a:endParaRPr lang="en-US" sz="2400" dirty="0"/>
          </a:p>
          <a:p>
            <a:pPr>
              <a:spcBef>
                <a:spcPts val="600"/>
              </a:spcBef>
              <a:spcAft>
                <a:spcPts val="600"/>
              </a:spcAft>
            </a:pPr>
            <a:endParaRPr lang="en-US" sz="2400" dirty="0"/>
          </a:p>
        </p:txBody>
      </p:sp>
      <p:sp>
        <p:nvSpPr>
          <p:cNvPr id="4" name="Text Placeholder 1">
            <a:extLst>
              <a:ext uri="{FF2B5EF4-FFF2-40B4-BE49-F238E27FC236}">
                <a16:creationId xmlns:a16="http://schemas.microsoft.com/office/drawing/2014/main" id="{819D040F-5239-4D78-BE16-9631F7250A49}"/>
              </a:ext>
            </a:extLst>
          </p:cNvPr>
          <p:cNvSpPr txBox="1">
            <a:spLocks/>
          </p:cNvSpPr>
          <p:nvPr/>
        </p:nvSpPr>
        <p:spPr>
          <a:xfrm>
            <a:off x="279396" y="457200"/>
            <a:ext cx="7874004" cy="612648"/>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2000" kern="1200">
                <a:solidFill>
                  <a:schemeClr val="tx1">
                    <a:lumMod val="65000"/>
                    <a:lumOff val="35000"/>
                  </a:schemeClr>
                </a:solidFill>
                <a:latin typeface="Helvetica" pitchFamily="34" charset="0"/>
                <a:ea typeface="+mn-ea"/>
                <a:cs typeface="Helvetica" pitchFamily="34" charset="0"/>
              </a:defRPr>
            </a:lvl1pPr>
            <a:lvl2pPr marL="457200" indent="0" algn="l" defTabSz="914400" rtl="0" eaLnBrk="1" latinLnBrk="0" hangingPunct="1">
              <a:spcBef>
                <a:spcPct val="20000"/>
              </a:spcBef>
              <a:buFont typeface="Arial" pitchFamily="34" charset="0"/>
              <a:buNone/>
              <a:defRPr sz="1500" kern="1200" baseline="0">
                <a:solidFill>
                  <a:schemeClr val="tx1"/>
                </a:solidFill>
                <a:latin typeface="Helvetica" pitchFamily="34" charset="0"/>
                <a:ea typeface="+mn-ea"/>
                <a:cs typeface="Helvetica" pitchFamily="34" charset="0"/>
              </a:defRPr>
            </a:lvl2pPr>
            <a:lvl3pPr marL="914400" indent="0" algn="l" defTabSz="914400" rtl="0" eaLnBrk="1" latinLnBrk="0" hangingPunct="1">
              <a:spcBef>
                <a:spcPct val="20000"/>
              </a:spcBef>
              <a:buFont typeface="Courier New" pitchFamily="49" charset="0"/>
              <a:buNone/>
              <a:defRPr sz="1500" b="0" kern="1200" baseline="0">
                <a:solidFill>
                  <a:schemeClr val="tx1"/>
                </a:solidFill>
                <a:latin typeface="Helvetica" pitchFamily="34" charset="0"/>
                <a:ea typeface="+mn-ea"/>
                <a:cs typeface="Helvetica" pitchFamily="34" charset="0"/>
              </a:defRPr>
            </a:lvl3pPr>
            <a:lvl4pPr marL="1371600" indent="0" algn="l" defTabSz="914400" rtl="0" eaLnBrk="1" latinLnBrk="0" hangingPunct="1">
              <a:spcBef>
                <a:spcPct val="20000"/>
              </a:spcBef>
              <a:buFont typeface="Arial" pitchFamily="34" charset="0"/>
              <a:buNone/>
              <a:defRPr sz="1500" kern="1200">
                <a:solidFill>
                  <a:schemeClr val="tx1"/>
                </a:solidFill>
                <a:latin typeface="Helvetica" pitchFamily="34" charset="0"/>
                <a:ea typeface="+mn-ea"/>
                <a:cs typeface="Helvetica" pitchFamily="34" charset="0"/>
              </a:defRPr>
            </a:lvl4pPr>
            <a:lvl5pPr marL="1828800" indent="0" algn="l" defTabSz="914400" rtl="0" eaLnBrk="1" latinLnBrk="0" hangingPunct="1">
              <a:spcBef>
                <a:spcPct val="20000"/>
              </a:spcBef>
              <a:buFont typeface="Wingdings" pitchFamily="2" charset="2"/>
              <a:buNone/>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Physical Metallurgy of Wrought 17-4 PH</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373452"/>
            <a:ext cx="4114800" cy="3429000"/>
          </a:xfrm>
          <a:prstGeom prst="rect">
            <a:avLst/>
          </a:prstGeom>
          <a:solidFill>
            <a:srgbClr val="FFFFFF">
              <a:shade val="85000"/>
            </a:srgbClr>
          </a:solid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extBox 1"/>
          <p:cNvSpPr txBox="1"/>
          <p:nvPr/>
        </p:nvSpPr>
        <p:spPr>
          <a:xfrm>
            <a:off x="5107142" y="4844446"/>
            <a:ext cx="3349315" cy="523220"/>
          </a:xfrm>
          <a:prstGeom prst="rect">
            <a:avLst/>
          </a:prstGeom>
          <a:noFill/>
        </p:spPr>
        <p:txBody>
          <a:bodyPr wrap="none" rtlCol="0">
            <a:spAutoFit/>
          </a:bodyPr>
          <a:lstStyle/>
          <a:p>
            <a:r>
              <a:rPr lang="en-US" sz="2800" i="1" dirty="0"/>
              <a:t>Lath martensite (BCC)</a:t>
            </a:r>
          </a:p>
        </p:txBody>
      </p:sp>
      <p:sp>
        <p:nvSpPr>
          <p:cNvPr id="6" name="TextBox 5"/>
          <p:cNvSpPr txBox="1"/>
          <p:nvPr/>
        </p:nvSpPr>
        <p:spPr>
          <a:xfrm>
            <a:off x="367766" y="5393308"/>
            <a:ext cx="4427621" cy="923330"/>
          </a:xfrm>
          <a:prstGeom prst="rect">
            <a:avLst/>
          </a:prstGeom>
          <a:noFill/>
        </p:spPr>
        <p:txBody>
          <a:bodyPr wrap="square" rtlCol="0">
            <a:spAutoFit/>
          </a:bodyPr>
          <a:lstStyle/>
          <a:p>
            <a:r>
              <a:rPr lang="en-US" i="1" dirty="0" err="1"/>
              <a:t>Cheruvathur</a:t>
            </a:r>
            <a:r>
              <a:rPr lang="en-US" i="1" dirty="0"/>
              <a:t>, S., Lass, E., Campbell, C., JOM 2016,  DOI: 10.1007/s11837-015-1754-4</a:t>
            </a:r>
          </a:p>
          <a:p>
            <a:endParaRPr lang="en-US" i="1" dirty="0"/>
          </a:p>
        </p:txBody>
      </p:sp>
    </p:spTree>
    <p:extLst>
      <p:ext uri="{BB962C8B-B14F-4D97-AF65-F5344CB8AC3E}">
        <p14:creationId xmlns:p14="http://schemas.microsoft.com/office/powerpoint/2010/main" val="110414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367766" y="1468924"/>
            <a:ext cx="4114800" cy="4120896"/>
          </a:xfrm>
        </p:spPr>
        <p:txBody>
          <a:bodyPr>
            <a:noAutofit/>
          </a:bodyPr>
          <a:lstStyle/>
          <a:p>
            <a:r>
              <a:rPr lang="en-US" sz="1800" b="1" dirty="0"/>
              <a:t>Build conditions: </a:t>
            </a:r>
          </a:p>
          <a:p>
            <a:pPr marL="285750" indent="-285750">
              <a:buFont typeface="Arial" panose="020B0604020202020204" pitchFamily="34" charset="0"/>
              <a:buChar char="•"/>
            </a:pPr>
            <a:r>
              <a:rPr lang="en-US" sz="1800" dirty="0"/>
              <a:t>195 W laser power</a:t>
            </a:r>
          </a:p>
          <a:p>
            <a:pPr marL="285750" indent="-285750">
              <a:buFont typeface="Arial" panose="020B0604020202020204" pitchFamily="34" charset="0"/>
              <a:buChar char="•"/>
            </a:pPr>
            <a:r>
              <a:rPr lang="en-US" sz="1800" dirty="0"/>
              <a:t>800 mm/s scan speed</a:t>
            </a:r>
          </a:p>
          <a:p>
            <a:pPr marL="285750" indent="-285750">
              <a:buFont typeface="Arial" panose="020B0604020202020204" pitchFamily="34" charset="0"/>
              <a:buChar char="•"/>
            </a:pPr>
            <a:r>
              <a:rPr lang="en-US" sz="1800" dirty="0"/>
              <a:t>20 µm layer thickness</a:t>
            </a:r>
          </a:p>
          <a:p>
            <a:pPr marL="285750" indent="-285750">
              <a:buFont typeface="Arial" panose="020B0604020202020204" pitchFamily="34" charset="0"/>
              <a:buChar char="•"/>
            </a:pPr>
            <a:r>
              <a:rPr lang="en-US" sz="1800" dirty="0"/>
              <a:t>100 µm hatch spacing</a:t>
            </a:r>
          </a:p>
          <a:p>
            <a:pPr>
              <a:spcBef>
                <a:spcPts val="1200"/>
              </a:spcBef>
              <a:spcAft>
                <a:spcPts val="1200"/>
              </a:spcAft>
            </a:pPr>
            <a:r>
              <a:rPr lang="en-US" sz="1800" b="1" i="1" dirty="0"/>
              <a:t>Stress relief</a:t>
            </a:r>
            <a:r>
              <a:rPr lang="en-US" sz="1800" dirty="0"/>
              <a:t>: 650 </a:t>
            </a:r>
            <a:r>
              <a:rPr lang="en-US" sz="1800" dirty="0">
                <a:latin typeface="High Tower Text" panose="02040502050506030303" pitchFamily="18" charset="0"/>
              </a:rPr>
              <a:t>˚</a:t>
            </a:r>
            <a:r>
              <a:rPr lang="en-US" sz="1800" dirty="0"/>
              <a:t>C for 1 hour</a:t>
            </a:r>
          </a:p>
          <a:p>
            <a:r>
              <a:rPr lang="en-US" sz="1800" b="1" dirty="0"/>
              <a:t>Microstructural features</a:t>
            </a:r>
            <a:r>
              <a:rPr lang="en-US" sz="1800" dirty="0"/>
              <a:t>:</a:t>
            </a:r>
          </a:p>
          <a:p>
            <a:pPr marL="285750" indent="-285750">
              <a:buFont typeface="Arial" panose="020B0604020202020204" pitchFamily="34" charset="0"/>
              <a:buChar char="•"/>
            </a:pPr>
            <a:r>
              <a:rPr lang="en-US" sz="1800" dirty="0"/>
              <a:t>Dendritic solidification microstructure with inter-layer boundaries</a:t>
            </a:r>
          </a:p>
          <a:p>
            <a:pPr marL="285750" indent="-285750">
              <a:buFont typeface="Arial" panose="020B0604020202020204" pitchFamily="34" charset="0"/>
              <a:buChar char="•"/>
            </a:pPr>
            <a:r>
              <a:rPr lang="en-US" sz="1800" b="1" i="1" u="sng" dirty="0">
                <a:solidFill>
                  <a:srgbClr val="0000FF"/>
                </a:solidFill>
              </a:rPr>
              <a:t>BCC/FCC mixture</a:t>
            </a:r>
          </a:p>
          <a:p>
            <a:pPr marL="285750" indent="-285750">
              <a:buFont typeface="Arial" panose="020B0604020202020204" pitchFamily="34" charset="0"/>
              <a:buChar char="•"/>
            </a:pPr>
            <a:r>
              <a:rPr lang="en-US" sz="1800" b="1" i="1" dirty="0">
                <a:solidFill>
                  <a:srgbClr val="FF0000"/>
                </a:solidFill>
              </a:rPr>
              <a:t>Inter-dendritic micro-segregation</a:t>
            </a:r>
          </a:p>
          <a:p>
            <a:endParaRPr lang="en-US" sz="1600" b="1" i="1" dirty="0">
              <a:solidFill>
                <a:srgbClr val="FF0000"/>
              </a:solidFill>
            </a:endParaRPr>
          </a:p>
          <a:p>
            <a:endParaRPr lang="en-US" sz="1600" dirty="0"/>
          </a:p>
          <a:p>
            <a:endParaRPr lang="en-US" sz="1600" dirty="0"/>
          </a:p>
        </p:txBody>
      </p:sp>
      <p:pic>
        <p:nvPicPr>
          <p:cNvPr id="4" name="Picture 3" descr="C:\Users\snc14\Documents\PROJECTS\Additive_Eric Lass\Sudha\17-4PH steel\Manuscript draft\Revised_EL_manuscript\Communicated Manuscript\Figures\Fig.2a.tif"/>
          <p:cNvPicPr>
            <a:picLocks noChangeAspect="1"/>
          </p:cNvPicPr>
          <p:nvPr/>
        </p:nvPicPr>
        <p:blipFill>
          <a:blip r:embed="rId2">
            <a:extLst>
              <a:ext uri="{28A0092B-C50C-407E-A947-70E740481C1C}">
                <a14:useLocalDpi xmlns:a14="http://schemas.microsoft.com/office/drawing/2010/main" val="0"/>
              </a:ext>
            </a:extLst>
          </a:blip>
          <a:srcRect l="7692" t="10345"/>
          <a:stretch>
            <a:fillRect/>
          </a:stretch>
        </p:blipFill>
        <p:spPr bwMode="auto">
          <a:xfrm>
            <a:off x="4716379" y="1468924"/>
            <a:ext cx="4114800" cy="3059723"/>
          </a:xfrm>
          <a:prstGeom prst="rect">
            <a:avLst/>
          </a:prstGeom>
          <a:noFill/>
          <a:ln>
            <a:noFill/>
          </a:ln>
        </p:spPr>
      </p:pic>
      <p:sp>
        <p:nvSpPr>
          <p:cNvPr id="5" name="Text Placeholder 1">
            <a:extLst>
              <a:ext uri="{FF2B5EF4-FFF2-40B4-BE49-F238E27FC236}">
                <a16:creationId xmlns:a16="http://schemas.microsoft.com/office/drawing/2014/main" id="{819D040F-5239-4D78-BE16-9631F7250A49}"/>
              </a:ext>
            </a:extLst>
          </p:cNvPr>
          <p:cNvSpPr txBox="1">
            <a:spLocks/>
          </p:cNvSpPr>
          <p:nvPr/>
        </p:nvSpPr>
        <p:spPr>
          <a:xfrm>
            <a:off x="279396" y="457200"/>
            <a:ext cx="7874004" cy="612648"/>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2000" kern="1200">
                <a:solidFill>
                  <a:schemeClr val="tx1">
                    <a:lumMod val="65000"/>
                    <a:lumOff val="35000"/>
                  </a:schemeClr>
                </a:solidFill>
                <a:latin typeface="Helvetica" pitchFamily="34" charset="0"/>
                <a:ea typeface="+mn-ea"/>
                <a:cs typeface="Helvetica" pitchFamily="34" charset="0"/>
              </a:defRPr>
            </a:lvl1pPr>
            <a:lvl2pPr marL="457200" indent="0" algn="l" defTabSz="914400" rtl="0" eaLnBrk="1" latinLnBrk="0" hangingPunct="1">
              <a:spcBef>
                <a:spcPct val="20000"/>
              </a:spcBef>
              <a:buFont typeface="Arial" pitchFamily="34" charset="0"/>
              <a:buNone/>
              <a:defRPr sz="1500" kern="1200" baseline="0">
                <a:solidFill>
                  <a:schemeClr val="tx1"/>
                </a:solidFill>
                <a:latin typeface="Helvetica" pitchFamily="34" charset="0"/>
                <a:ea typeface="+mn-ea"/>
                <a:cs typeface="Helvetica" pitchFamily="34" charset="0"/>
              </a:defRPr>
            </a:lvl2pPr>
            <a:lvl3pPr marL="914400" indent="0" algn="l" defTabSz="914400" rtl="0" eaLnBrk="1" latinLnBrk="0" hangingPunct="1">
              <a:spcBef>
                <a:spcPct val="20000"/>
              </a:spcBef>
              <a:buFont typeface="Courier New" pitchFamily="49" charset="0"/>
              <a:buNone/>
              <a:defRPr sz="1500" b="0" kern="1200" baseline="0">
                <a:solidFill>
                  <a:schemeClr val="tx1"/>
                </a:solidFill>
                <a:latin typeface="Helvetica" pitchFamily="34" charset="0"/>
                <a:ea typeface="+mn-ea"/>
                <a:cs typeface="Helvetica" pitchFamily="34" charset="0"/>
              </a:defRPr>
            </a:lvl3pPr>
            <a:lvl4pPr marL="1371600" indent="0" algn="l" defTabSz="914400" rtl="0" eaLnBrk="1" latinLnBrk="0" hangingPunct="1">
              <a:spcBef>
                <a:spcPct val="20000"/>
              </a:spcBef>
              <a:buFont typeface="Arial" pitchFamily="34" charset="0"/>
              <a:buNone/>
              <a:defRPr sz="1500" kern="1200">
                <a:solidFill>
                  <a:schemeClr val="tx1"/>
                </a:solidFill>
                <a:latin typeface="Helvetica" pitchFamily="34" charset="0"/>
                <a:ea typeface="+mn-ea"/>
                <a:cs typeface="Helvetica" pitchFamily="34" charset="0"/>
              </a:defRPr>
            </a:lvl4pPr>
            <a:lvl5pPr marL="1828800" indent="0" algn="l" defTabSz="914400" rtl="0" eaLnBrk="1" latinLnBrk="0" hangingPunct="1">
              <a:spcBef>
                <a:spcPct val="20000"/>
              </a:spcBef>
              <a:buFont typeface="Wingdings" pitchFamily="2" charset="2"/>
              <a:buNone/>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Physical Metallurgy of Additive (PBF) 17-4 PH</a:t>
            </a:r>
          </a:p>
        </p:txBody>
      </p:sp>
      <p:sp>
        <p:nvSpPr>
          <p:cNvPr id="6" name="TextBox 5"/>
          <p:cNvSpPr txBox="1"/>
          <p:nvPr/>
        </p:nvSpPr>
        <p:spPr>
          <a:xfrm>
            <a:off x="5562601" y="4451233"/>
            <a:ext cx="2590799" cy="954107"/>
          </a:xfrm>
          <a:prstGeom prst="rect">
            <a:avLst/>
          </a:prstGeom>
          <a:noFill/>
        </p:spPr>
        <p:txBody>
          <a:bodyPr wrap="square" rtlCol="0">
            <a:spAutoFit/>
          </a:bodyPr>
          <a:lstStyle/>
          <a:p>
            <a:pPr algn="ctr"/>
            <a:r>
              <a:rPr lang="en-US" sz="2800" i="1" dirty="0"/>
              <a:t>Solidification Microstructure</a:t>
            </a:r>
          </a:p>
        </p:txBody>
      </p:sp>
      <p:sp>
        <p:nvSpPr>
          <p:cNvPr id="10" name="TextBox 9"/>
          <p:cNvSpPr txBox="1"/>
          <p:nvPr/>
        </p:nvSpPr>
        <p:spPr>
          <a:xfrm>
            <a:off x="340872" y="5589820"/>
            <a:ext cx="4427621" cy="646331"/>
          </a:xfrm>
          <a:prstGeom prst="rect">
            <a:avLst/>
          </a:prstGeom>
          <a:noFill/>
        </p:spPr>
        <p:txBody>
          <a:bodyPr wrap="square" rtlCol="0">
            <a:spAutoFit/>
          </a:bodyPr>
          <a:lstStyle/>
          <a:p>
            <a:r>
              <a:rPr lang="en-US" i="1" dirty="0" err="1"/>
              <a:t>Cheruvathur</a:t>
            </a:r>
            <a:r>
              <a:rPr lang="en-US" i="1" dirty="0"/>
              <a:t>, S., Lass, E., Campbell, C., JOM 2016,  DOI: 10.1007/s11837-015-1754-4</a:t>
            </a:r>
          </a:p>
        </p:txBody>
      </p:sp>
    </p:spTree>
    <p:extLst>
      <p:ext uri="{BB962C8B-B14F-4D97-AF65-F5344CB8AC3E}">
        <p14:creationId xmlns:p14="http://schemas.microsoft.com/office/powerpoint/2010/main" val="3184732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19D040F-5239-4D78-BE16-9631F7250A49}"/>
              </a:ext>
            </a:extLst>
          </p:cNvPr>
          <p:cNvSpPr txBox="1">
            <a:spLocks/>
          </p:cNvSpPr>
          <p:nvPr/>
        </p:nvSpPr>
        <p:spPr>
          <a:xfrm>
            <a:off x="279396" y="457200"/>
            <a:ext cx="7874004" cy="612648"/>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2000" kern="1200">
                <a:solidFill>
                  <a:schemeClr val="tx1">
                    <a:lumMod val="65000"/>
                    <a:lumOff val="35000"/>
                  </a:schemeClr>
                </a:solidFill>
                <a:latin typeface="Helvetica" pitchFamily="34" charset="0"/>
                <a:ea typeface="+mn-ea"/>
                <a:cs typeface="Helvetica" pitchFamily="34" charset="0"/>
              </a:defRPr>
            </a:lvl1pPr>
            <a:lvl2pPr marL="457200" indent="0" algn="l" defTabSz="914400" rtl="0" eaLnBrk="1" latinLnBrk="0" hangingPunct="1">
              <a:spcBef>
                <a:spcPct val="20000"/>
              </a:spcBef>
              <a:buFont typeface="Arial" pitchFamily="34" charset="0"/>
              <a:buNone/>
              <a:defRPr sz="1500" kern="1200" baseline="0">
                <a:solidFill>
                  <a:schemeClr val="tx1"/>
                </a:solidFill>
                <a:latin typeface="Helvetica" pitchFamily="34" charset="0"/>
                <a:ea typeface="+mn-ea"/>
                <a:cs typeface="Helvetica" pitchFamily="34" charset="0"/>
              </a:defRPr>
            </a:lvl2pPr>
            <a:lvl3pPr marL="914400" indent="0" algn="l" defTabSz="914400" rtl="0" eaLnBrk="1" latinLnBrk="0" hangingPunct="1">
              <a:spcBef>
                <a:spcPct val="20000"/>
              </a:spcBef>
              <a:buFont typeface="Courier New" pitchFamily="49" charset="0"/>
              <a:buNone/>
              <a:defRPr sz="1500" b="0" kern="1200" baseline="0">
                <a:solidFill>
                  <a:schemeClr val="tx1"/>
                </a:solidFill>
                <a:latin typeface="Helvetica" pitchFamily="34" charset="0"/>
                <a:ea typeface="+mn-ea"/>
                <a:cs typeface="Helvetica" pitchFamily="34" charset="0"/>
              </a:defRPr>
            </a:lvl3pPr>
            <a:lvl4pPr marL="1371600" indent="0" algn="l" defTabSz="914400" rtl="0" eaLnBrk="1" latinLnBrk="0" hangingPunct="1">
              <a:spcBef>
                <a:spcPct val="20000"/>
              </a:spcBef>
              <a:buFont typeface="Arial" pitchFamily="34" charset="0"/>
              <a:buNone/>
              <a:defRPr sz="1500" kern="1200">
                <a:solidFill>
                  <a:schemeClr val="tx1"/>
                </a:solidFill>
                <a:latin typeface="Helvetica" pitchFamily="34" charset="0"/>
                <a:ea typeface="+mn-ea"/>
                <a:cs typeface="Helvetica" pitchFamily="34" charset="0"/>
              </a:defRPr>
            </a:lvl4pPr>
            <a:lvl5pPr marL="1828800" indent="0" algn="l" defTabSz="914400" rtl="0" eaLnBrk="1" latinLnBrk="0" hangingPunct="1">
              <a:spcBef>
                <a:spcPct val="20000"/>
              </a:spcBef>
              <a:buFont typeface="Wingdings" pitchFamily="2" charset="2"/>
              <a:buNone/>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Results: 17-4 PH Stainless Steel</a:t>
            </a:r>
          </a:p>
        </p:txBody>
      </p:sp>
      <p:sp>
        <p:nvSpPr>
          <p:cNvPr id="5" name="Text Placeholder 4">
            <a:extLst>
              <a:ext uri="{FF2B5EF4-FFF2-40B4-BE49-F238E27FC236}">
                <a16:creationId xmlns:a16="http://schemas.microsoft.com/office/drawing/2014/main" id="{6AEF53DB-6430-4F68-855C-ADE8858BAF73}"/>
              </a:ext>
            </a:extLst>
          </p:cNvPr>
          <p:cNvSpPr>
            <a:spLocks noGrp="1"/>
          </p:cNvSpPr>
          <p:nvPr>
            <p:ph type="body" sz="quarter" idx="15"/>
          </p:nvPr>
        </p:nvSpPr>
        <p:spPr>
          <a:xfrm>
            <a:off x="137160" y="1438055"/>
            <a:ext cx="3291840" cy="4194048"/>
          </a:xfrm>
        </p:spPr>
        <p:txBody>
          <a:bodyPr>
            <a:normAutofit/>
          </a:bodyPr>
          <a:lstStyle/>
          <a:p>
            <a:r>
              <a:rPr lang="en-US" sz="2000" b="1" dirty="0">
                <a:solidFill>
                  <a:srgbClr val="0000FF"/>
                </a:solidFill>
              </a:rPr>
              <a:t>Wrought 17-4 (BCC): </a:t>
            </a:r>
            <a:r>
              <a:rPr lang="en-US" sz="2000" dirty="0"/>
              <a:t>higher yield &amp; little/no strain hardening</a:t>
            </a:r>
          </a:p>
          <a:p>
            <a:endParaRPr lang="en-US" sz="2000" dirty="0"/>
          </a:p>
          <a:p>
            <a:r>
              <a:rPr lang="en-US" sz="2000" b="1" dirty="0">
                <a:solidFill>
                  <a:srgbClr val="FF0000"/>
                </a:solidFill>
              </a:rPr>
              <a:t>Additive 17-4 (BCC/FCC):</a:t>
            </a:r>
            <a:r>
              <a:rPr lang="en-US" sz="2000" dirty="0"/>
              <a:t> lower yield, extensive strain hardening</a:t>
            </a:r>
          </a:p>
          <a:p>
            <a:endParaRPr lang="en-US" sz="2000" dirty="0"/>
          </a:p>
          <a:p>
            <a:r>
              <a:rPr lang="en-US" sz="2000" dirty="0"/>
              <a:t>Significant amount of FCC (austenite) in the AM material leads to </a:t>
            </a:r>
            <a:r>
              <a:rPr lang="en-US" sz="2000" u="sng" dirty="0">
                <a:solidFill>
                  <a:srgbClr val="0000FF"/>
                </a:solidFill>
              </a:rPr>
              <a:t>very different plastic behavior</a:t>
            </a:r>
          </a:p>
        </p:txBody>
      </p:sp>
      <p:pic>
        <p:nvPicPr>
          <p:cNvPr id="2" name="Picture 1"/>
          <p:cNvPicPr>
            <a:picLocks noChangeAspect="1"/>
          </p:cNvPicPr>
          <p:nvPr/>
        </p:nvPicPr>
        <p:blipFill>
          <a:blip r:embed="rId2"/>
          <a:stretch>
            <a:fillRect/>
          </a:stretch>
        </p:blipFill>
        <p:spPr>
          <a:xfrm>
            <a:off x="3429000" y="1650412"/>
            <a:ext cx="5486400" cy="3981691"/>
          </a:xfrm>
          <a:prstGeom prst="rect">
            <a:avLst/>
          </a:prstGeom>
        </p:spPr>
      </p:pic>
      <p:sp>
        <p:nvSpPr>
          <p:cNvPr id="3" name="TextBox 2"/>
          <p:cNvSpPr txBox="1"/>
          <p:nvPr/>
        </p:nvSpPr>
        <p:spPr>
          <a:xfrm>
            <a:off x="3689097" y="1262714"/>
            <a:ext cx="5252977" cy="400110"/>
          </a:xfrm>
          <a:prstGeom prst="rect">
            <a:avLst/>
          </a:prstGeom>
          <a:noFill/>
        </p:spPr>
        <p:txBody>
          <a:bodyPr wrap="none" rtlCol="0">
            <a:spAutoFit/>
          </a:bodyPr>
          <a:lstStyle/>
          <a:p>
            <a:pPr algn="ctr"/>
            <a:r>
              <a:rPr lang="en-US" sz="2000" i="1" dirty="0"/>
              <a:t>Room Temperature </a:t>
            </a:r>
            <a:r>
              <a:rPr lang="en-US" sz="2000" i="1" dirty="0" err="1"/>
              <a:t>Kolsky</a:t>
            </a:r>
            <a:r>
              <a:rPr lang="en-US" sz="2000" i="1" dirty="0"/>
              <a:t> Bar Compression Tests</a:t>
            </a:r>
          </a:p>
        </p:txBody>
      </p:sp>
    </p:spTree>
    <p:extLst>
      <p:ext uri="{BB962C8B-B14F-4D97-AF65-F5344CB8AC3E}">
        <p14:creationId xmlns:p14="http://schemas.microsoft.com/office/powerpoint/2010/main" val="2761570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1A132F-9897-4A2E-8211-FFC87AE2D950}"/>
              </a:ext>
            </a:extLst>
          </p:cNvPr>
          <p:cNvSpPr>
            <a:spLocks noGrp="1"/>
          </p:cNvSpPr>
          <p:nvPr>
            <p:ph type="body" sz="quarter" idx="15"/>
          </p:nvPr>
        </p:nvSpPr>
        <p:spPr>
          <a:xfrm>
            <a:off x="365760" y="1524000"/>
            <a:ext cx="3825240" cy="4422648"/>
          </a:xfrm>
        </p:spPr>
        <p:txBody>
          <a:bodyPr>
            <a:normAutofit/>
          </a:bodyPr>
          <a:lstStyle/>
          <a:p>
            <a:r>
              <a:rPr lang="en-US" sz="2400" b="1" dirty="0"/>
              <a:t>Hybrid manufacturing </a:t>
            </a:r>
            <a:r>
              <a:rPr lang="en-US" sz="2400" dirty="0"/>
              <a:t>is a combination of </a:t>
            </a:r>
            <a:r>
              <a:rPr lang="en-US" sz="2400" b="1" dirty="0">
                <a:solidFill>
                  <a:srgbClr val="0000FF"/>
                </a:solidFill>
              </a:rPr>
              <a:t>additive</a:t>
            </a:r>
            <a:r>
              <a:rPr lang="en-US" sz="2400" dirty="0">
                <a:solidFill>
                  <a:srgbClr val="0000FF"/>
                </a:solidFill>
              </a:rPr>
              <a:t> </a:t>
            </a:r>
            <a:r>
              <a:rPr lang="en-US" sz="2400" dirty="0"/>
              <a:t>and </a:t>
            </a:r>
            <a:r>
              <a:rPr lang="en-US" sz="2400" b="1" i="1" dirty="0">
                <a:solidFill>
                  <a:srgbClr val="00B050"/>
                </a:solidFill>
              </a:rPr>
              <a:t>subtractive</a:t>
            </a:r>
            <a:r>
              <a:rPr lang="en-US" sz="2400" dirty="0"/>
              <a:t> manufacturing</a:t>
            </a:r>
          </a:p>
          <a:p>
            <a:pPr lvl="1"/>
            <a:r>
              <a:rPr lang="en-US" sz="2000" i="1" dirty="0"/>
              <a:t>Adds capability</a:t>
            </a:r>
          </a:p>
          <a:p>
            <a:pPr lvl="1"/>
            <a:r>
              <a:rPr lang="en-US" sz="2000" i="1" dirty="0"/>
              <a:t>Improves surface finish</a:t>
            </a:r>
          </a:p>
          <a:p>
            <a:pPr lvl="1"/>
            <a:r>
              <a:rPr lang="en-US" sz="2000" i="1" dirty="0"/>
              <a:t>Increases dimensional tolerances (?)</a:t>
            </a:r>
          </a:p>
          <a:p>
            <a:pPr lvl="1"/>
            <a:endParaRPr lang="en-US" sz="2000" i="1" dirty="0"/>
          </a:p>
          <a:p>
            <a:endParaRPr lang="en-US" sz="2400" dirty="0"/>
          </a:p>
          <a:p>
            <a:endParaRPr lang="en-US" sz="2400" dirty="0"/>
          </a:p>
        </p:txBody>
      </p:sp>
      <p:sp>
        <p:nvSpPr>
          <p:cNvPr id="4" name="Text Placeholder 1">
            <a:extLst>
              <a:ext uri="{FF2B5EF4-FFF2-40B4-BE49-F238E27FC236}">
                <a16:creationId xmlns:a16="http://schemas.microsoft.com/office/drawing/2014/main" id="{EAB95EED-D0A0-4D21-82B7-6E2FFC28D8B6}"/>
              </a:ext>
            </a:extLst>
          </p:cNvPr>
          <p:cNvSpPr txBox="1">
            <a:spLocks/>
          </p:cNvSpPr>
          <p:nvPr/>
        </p:nvSpPr>
        <p:spPr>
          <a:xfrm>
            <a:off x="431796" y="609600"/>
            <a:ext cx="6400800" cy="533400"/>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2000" kern="1200">
                <a:solidFill>
                  <a:schemeClr val="tx1">
                    <a:lumMod val="65000"/>
                    <a:lumOff val="35000"/>
                  </a:schemeClr>
                </a:solidFill>
                <a:latin typeface="Helvetica" pitchFamily="34" charset="0"/>
                <a:ea typeface="+mn-ea"/>
                <a:cs typeface="Helvetica" pitchFamily="34" charset="0"/>
              </a:defRPr>
            </a:lvl1pPr>
            <a:lvl2pPr marL="457200" indent="0" algn="l" defTabSz="914400" rtl="0" eaLnBrk="1" latinLnBrk="0" hangingPunct="1">
              <a:spcBef>
                <a:spcPct val="20000"/>
              </a:spcBef>
              <a:buFont typeface="Arial" pitchFamily="34" charset="0"/>
              <a:buNone/>
              <a:defRPr sz="1500" kern="1200" baseline="0">
                <a:solidFill>
                  <a:schemeClr val="tx1"/>
                </a:solidFill>
                <a:latin typeface="Helvetica" pitchFamily="34" charset="0"/>
                <a:ea typeface="+mn-ea"/>
                <a:cs typeface="Helvetica" pitchFamily="34" charset="0"/>
              </a:defRPr>
            </a:lvl2pPr>
            <a:lvl3pPr marL="914400" indent="0" algn="l" defTabSz="914400" rtl="0" eaLnBrk="1" latinLnBrk="0" hangingPunct="1">
              <a:spcBef>
                <a:spcPct val="20000"/>
              </a:spcBef>
              <a:buFont typeface="Courier New" pitchFamily="49" charset="0"/>
              <a:buNone/>
              <a:defRPr sz="1500" b="0" kern="1200" baseline="0">
                <a:solidFill>
                  <a:schemeClr val="tx1"/>
                </a:solidFill>
                <a:latin typeface="Helvetica" pitchFamily="34" charset="0"/>
                <a:ea typeface="+mn-ea"/>
                <a:cs typeface="Helvetica" pitchFamily="34" charset="0"/>
              </a:defRPr>
            </a:lvl3pPr>
            <a:lvl4pPr marL="1371600" indent="0" algn="l" defTabSz="914400" rtl="0" eaLnBrk="1" latinLnBrk="0" hangingPunct="1">
              <a:spcBef>
                <a:spcPct val="20000"/>
              </a:spcBef>
              <a:buFont typeface="Arial" pitchFamily="34" charset="0"/>
              <a:buNone/>
              <a:defRPr sz="1500" kern="1200">
                <a:solidFill>
                  <a:schemeClr val="tx1"/>
                </a:solidFill>
                <a:latin typeface="Helvetica" pitchFamily="34" charset="0"/>
                <a:ea typeface="+mn-ea"/>
                <a:cs typeface="Helvetica" pitchFamily="34" charset="0"/>
              </a:defRPr>
            </a:lvl4pPr>
            <a:lvl5pPr marL="1828800" indent="0" algn="l" defTabSz="914400" rtl="0" eaLnBrk="1" latinLnBrk="0" hangingPunct="1">
              <a:spcBef>
                <a:spcPct val="20000"/>
              </a:spcBef>
              <a:buFont typeface="Wingdings" pitchFamily="2" charset="2"/>
              <a:buNone/>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What is Hybrid Manufacturing?</a:t>
            </a:r>
          </a:p>
        </p:txBody>
      </p:sp>
      <p:sp>
        <p:nvSpPr>
          <p:cNvPr id="5" name="TextBox 4">
            <a:extLst>
              <a:ext uri="{FF2B5EF4-FFF2-40B4-BE49-F238E27FC236}">
                <a16:creationId xmlns:a16="http://schemas.microsoft.com/office/drawing/2014/main" id="{0DAEABEC-4CB9-472B-AFD2-20141558B4FC}"/>
              </a:ext>
            </a:extLst>
          </p:cNvPr>
          <p:cNvSpPr txBox="1"/>
          <p:nvPr/>
        </p:nvSpPr>
        <p:spPr>
          <a:xfrm>
            <a:off x="4819205" y="5519159"/>
            <a:ext cx="3486248" cy="584775"/>
          </a:xfrm>
          <a:prstGeom prst="rect">
            <a:avLst/>
          </a:prstGeom>
          <a:noFill/>
        </p:spPr>
        <p:txBody>
          <a:bodyPr wrap="square" rtlCol="0">
            <a:spAutoFit/>
          </a:bodyPr>
          <a:lstStyle/>
          <a:p>
            <a:r>
              <a:rPr lang="en-US" sz="1600" dirty="0"/>
              <a:t>http://www.fabricatingandmetalworking.com/2017/02/hybrid-machine-tools/</a:t>
            </a:r>
          </a:p>
        </p:txBody>
      </p:sp>
      <p:pic>
        <p:nvPicPr>
          <p:cNvPr id="7" name="Picture 6">
            <a:extLst>
              <a:ext uri="{FF2B5EF4-FFF2-40B4-BE49-F238E27FC236}">
                <a16:creationId xmlns:a16="http://schemas.microsoft.com/office/drawing/2014/main" id="{11C74E95-65D7-48B4-991B-5E36E45BDC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1501588"/>
            <a:ext cx="4133059" cy="4017571"/>
          </a:xfrm>
          <a:prstGeom prst="rect">
            <a:avLst/>
          </a:prstGeom>
        </p:spPr>
      </p:pic>
    </p:spTree>
    <p:extLst>
      <p:ext uri="{BB962C8B-B14F-4D97-AF65-F5344CB8AC3E}">
        <p14:creationId xmlns:p14="http://schemas.microsoft.com/office/powerpoint/2010/main" val="3025699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352800" y="1961909"/>
            <a:ext cx="5486400" cy="3981691"/>
          </a:xfrm>
          <a:prstGeom prst="rect">
            <a:avLst/>
          </a:prstGeom>
        </p:spPr>
      </p:pic>
      <p:sp>
        <p:nvSpPr>
          <p:cNvPr id="4" name="Text Placeholder 1">
            <a:extLst>
              <a:ext uri="{FF2B5EF4-FFF2-40B4-BE49-F238E27FC236}">
                <a16:creationId xmlns:a16="http://schemas.microsoft.com/office/drawing/2014/main" id="{819D040F-5239-4D78-BE16-9631F7250A49}"/>
              </a:ext>
            </a:extLst>
          </p:cNvPr>
          <p:cNvSpPr txBox="1">
            <a:spLocks/>
          </p:cNvSpPr>
          <p:nvPr/>
        </p:nvSpPr>
        <p:spPr>
          <a:xfrm>
            <a:off x="279396" y="457200"/>
            <a:ext cx="7874004" cy="612648"/>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2000" kern="1200">
                <a:solidFill>
                  <a:schemeClr val="tx1">
                    <a:lumMod val="65000"/>
                    <a:lumOff val="35000"/>
                  </a:schemeClr>
                </a:solidFill>
                <a:latin typeface="Helvetica" pitchFamily="34" charset="0"/>
                <a:ea typeface="+mn-ea"/>
                <a:cs typeface="Helvetica" pitchFamily="34" charset="0"/>
              </a:defRPr>
            </a:lvl1pPr>
            <a:lvl2pPr marL="457200" indent="0" algn="l" defTabSz="914400" rtl="0" eaLnBrk="1" latinLnBrk="0" hangingPunct="1">
              <a:spcBef>
                <a:spcPct val="20000"/>
              </a:spcBef>
              <a:buFont typeface="Arial" pitchFamily="34" charset="0"/>
              <a:buNone/>
              <a:defRPr sz="1500" kern="1200" baseline="0">
                <a:solidFill>
                  <a:schemeClr val="tx1"/>
                </a:solidFill>
                <a:latin typeface="Helvetica" pitchFamily="34" charset="0"/>
                <a:ea typeface="+mn-ea"/>
                <a:cs typeface="Helvetica" pitchFamily="34" charset="0"/>
              </a:defRPr>
            </a:lvl2pPr>
            <a:lvl3pPr marL="914400" indent="0" algn="l" defTabSz="914400" rtl="0" eaLnBrk="1" latinLnBrk="0" hangingPunct="1">
              <a:spcBef>
                <a:spcPct val="20000"/>
              </a:spcBef>
              <a:buFont typeface="Courier New" pitchFamily="49" charset="0"/>
              <a:buNone/>
              <a:defRPr sz="1500" b="0" kern="1200" baseline="0">
                <a:solidFill>
                  <a:schemeClr val="tx1"/>
                </a:solidFill>
                <a:latin typeface="Helvetica" pitchFamily="34" charset="0"/>
                <a:ea typeface="+mn-ea"/>
                <a:cs typeface="Helvetica" pitchFamily="34" charset="0"/>
              </a:defRPr>
            </a:lvl3pPr>
            <a:lvl4pPr marL="1371600" indent="0" algn="l" defTabSz="914400" rtl="0" eaLnBrk="1" latinLnBrk="0" hangingPunct="1">
              <a:spcBef>
                <a:spcPct val="20000"/>
              </a:spcBef>
              <a:buFont typeface="Arial" pitchFamily="34" charset="0"/>
              <a:buNone/>
              <a:defRPr sz="1500" kern="1200">
                <a:solidFill>
                  <a:schemeClr val="tx1"/>
                </a:solidFill>
                <a:latin typeface="Helvetica" pitchFamily="34" charset="0"/>
                <a:ea typeface="+mn-ea"/>
                <a:cs typeface="Helvetica" pitchFamily="34" charset="0"/>
              </a:defRPr>
            </a:lvl4pPr>
            <a:lvl5pPr marL="1828800" indent="0" algn="l" defTabSz="914400" rtl="0" eaLnBrk="1" latinLnBrk="0" hangingPunct="1">
              <a:spcBef>
                <a:spcPct val="20000"/>
              </a:spcBef>
              <a:buFont typeface="Wingdings" pitchFamily="2" charset="2"/>
              <a:buNone/>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Results: 17-4 PH Stainless Steel</a:t>
            </a:r>
          </a:p>
        </p:txBody>
      </p:sp>
      <p:sp>
        <p:nvSpPr>
          <p:cNvPr id="6" name="Text Placeholder 4">
            <a:extLst>
              <a:ext uri="{FF2B5EF4-FFF2-40B4-BE49-F238E27FC236}">
                <a16:creationId xmlns:a16="http://schemas.microsoft.com/office/drawing/2014/main" id="{091FCD16-9F73-4D9B-B7B4-A3AAB5F4A2E7}"/>
              </a:ext>
            </a:extLst>
          </p:cNvPr>
          <p:cNvSpPr txBox="1">
            <a:spLocks/>
          </p:cNvSpPr>
          <p:nvPr/>
        </p:nvSpPr>
        <p:spPr>
          <a:xfrm>
            <a:off x="160464" y="1645939"/>
            <a:ext cx="3149604" cy="4137139"/>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200"/>
              </a:spcAft>
            </a:pPr>
            <a:r>
              <a:rPr lang="en-US" sz="2000" b="1" dirty="0"/>
              <a:t>5% strain response </a:t>
            </a:r>
            <a:r>
              <a:rPr lang="en-US" sz="2000" dirty="0"/>
              <a:t>plotted to highlight higher initial yield stress of wrought</a:t>
            </a:r>
          </a:p>
          <a:p>
            <a:pPr>
              <a:spcBef>
                <a:spcPts val="0"/>
              </a:spcBef>
              <a:spcAft>
                <a:spcPts val="1200"/>
              </a:spcAft>
            </a:pPr>
            <a:r>
              <a:rPr lang="en-US" sz="2000" dirty="0">
                <a:solidFill>
                  <a:srgbClr val="00B050"/>
                </a:solidFill>
              </a:rPr>
              <a:t>Thermal softening rate is roughly similar</a:t>
            </a:r>
          </a:p>
          <a:p>
            <a:pPr>
              <a:spcBef>
                <a:spcPts val="0"/>
              </a:spcBef>
              <a:spcAft>
                <a:spcPts val="1200"/>
              </a:spcAft>
            </a:pPr>
            <a:r>
              <a:rPr lang="en-US" sz="2000" dirty="0">
                <a:solidFill>
                  <a:srgbClr val="0000FF"/>
                </a:solidFill>
                <a:effectLst>
                  <a:outerShdw blurRad="38100" dist="38100" dir="2700000" algn="tl">
                    <a:srgbClr val="000000">
                      <a:alpha val="43137"/>
                    </a:srgbClr>
                  </a:outerShdw>
                </a:effectLst>
              </a:rPr>
              <a:t>Responses converge </a:t>
            </a:r>
            <a:r>
              <a:rPr lang="en-US" sz="2000" dirty="0"/>
              <a:t>near 750 </a:t>
            </a:r>
            <a:r>
              <a:rPr lang="en-US" sz="2000" dirty="0">
                <a:latin typeface="High Tower Text" panose="02040502050506030303" pitchFamily="18" charset="0"/>
              </a:rPr>
              <a:t>˚</a:t>
            </a:r>
            <a:r>
              <a:rPr lang="en-US" sz="2000" dirty="0"/>
              <a:t>C, the </a:t>
            </a:r>
            <a:r>
              <a:rPr lang="en-US" sz="2000" i="1" dirty="0">
                <a:effectLst>
                  <a:outerShdw blurRad="38100" dist="38100" dir="2700000" algn="tl">
                    <a:srgbClr val="000000">
                      <a:alpha val="43137"/>
                    </a:srgbClr>
                  </a:outerShdw>
                </a:effectLst>
              </a:rPr>
              <a:t>BCC – FCC transformation temperature</a:t>
            </a:r>
          </a:p>
          <a:p>
            <a:pPr>
              <a:spcAft>
                <a:spcPts val="1200"/>
              </a:spcAft>
            </a:pPr>
            <a:endParaRPr lang="en-US" sz="2000" dirty="0"/>
          </a:p>
        </p:txBody>
      </p:sp>
      <p:cxnSp>
        <p:nvCxnSpPr>
          <p:cNvPr id="5" name="Straight Connector 4"/>
          <p:cNvCxnSpPr/>
          <p:nvPr/>
        </p:nvCxnSpPr>
        <p:spPr>
          <a:xfrm flipV="1">
            <a:off x="7355305" y="2114309"/>
            <a:ext cx="0" cy="3200400"/>
          </a:xfrm>
          <a:prstGeom prst="line">
            <a:avLst/>
          </a:prstGeom>
          <a:ln w="76200">
            <a:solidFill>
              <a:srgbClr val="4A7EBB">
                <a:alpha val="50196"/>
              </a:srgb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462298" y="4945377"/>
            <a:ext cx="872355" cy="369332"/>
          </a:xfrm>
          <a:prstGeom prst="rect">
            <a:avLst/>
          </a:prstGeom>
          <a:noFill/>
        </p:spPr>
        <p:txBody>
          <a:bodyPr wrap="none" rtlCol="0">
            <a:spAutoFit/>
          </a:bodyPr>
          <a:lstStyle/>
          <a:p>
            <a:r>
              <a:rPr lang="en-US" dirty="0"/>
              <a:t>750 </a:t>
            </a:r>
            <a:r>
              <a:rPr lang="en-US" dirty="0">
                <a:latin typeface="High Tower Text" panose="02040502050506030303" pitchFamily="18" charset="0"/>
              </a:rPr>
              <a:t>˚C</a:t>
            </a:r>
            <a:endParaRPr lang="en-US" dirty="0"/>
          </a:p>
        </p:txBody>
      </p:sp>
      <p:sp>
        <p:nvSpPr>
          <p:cNvPr id="9" name="TextBox 8"/>
          <p:cNvSpPr txBox="1"/>
          <p:nvPr/>
        </p:nvSpPr>
        <p:spPr>
          <a:xfrm>
            <a:off x="3990474" y="1374447"/>
            <a:ext cx="4343400" cy="707886"/>
          </a:xfrm>
          <a:prstGeom prst="rect">
            <a:avLst/>
          </a:prstGeom>
          <a:noFill/>
        </p:spPr>
        <p:txBody>
          <a:bodyPr wrap="square" rtlCol="0">
            <a:spAutoFit/>
          </a:bodyPr>
          <a:lstStyle/>
          <a:p>
            <a:pPr algn="ctr"/>
            <a:r>
              <a:rPr lang="en-US" sz="2000" i="1" dirty="0"/>
              <a:t>Elevated temperature </a:t>
            </a:r>
            <a:r>
              <a:rPr lang="en-US" sz="2000" i="1" dirty="0" err="1"/>
              <a:t>Kolsky</a:t>
            </a:r>
            <a:r>
              <a:rPr lang="en-US" sz="2000" i="1" dirty="0"/>
              <a:t> Bar compression tests @ fixed strain</a:t>
            </a:r>
          </a:p>
        </p:txBody>
      </p:sp>
      <p:sp>
        <p:nvSpPr>
          <p:cNvPr id="2" name="TextBox 1"/>
          <p:cNvSpPr txBox="1"/>
          <p:nvPr/>
        </p:nvSpPr>
        <p:spPr>
          <a:xfrm>
            <a:off x="7404031" y="2771965"/>
            <a:ext cx="630044" cy="400110"/>
          </a:xfrm>
          <a:prstGeom prst="rect">
            <a:avLst/>
          </a:prstGeom>
          <a:noFill/>
        </p:spPr>
        <p:txBody>
          <a:bodyPr wrap="none" rtlCol="0">
            <a:spAutoFit/>
          </a:bodyPr>
          <a:lstStyle/>
          <a:p>
            <a:r>
              <a:rPr lang="en-US" sz="2000" b="1" dirty="0"/>
              <a:t>FCC </a:t>
            </a:r>
          </a:p>
        </p:txBody>
      </p:sp>
      <p:sp>
        <p:nvSpPr>
          <p:cNvPr id="10" name="TextBox 9"/>
          <p:cNvSpPr txBox="1"/>
          <p:nvPr/>
        </p:nvSpPr>
        <p:spPr>
          <a:xfrm>
            <a:off x="6225946" y="2774096"/>
            <a:ext cx="1157433" cy="400110"/>
          </a:xfrm>
          <a:prstGeom prst="rect">
            <a:avLst/>
          </a:prstGeom>
          <a:noFill/>
        </p:spPr>
        <p:txBody>
          <a:bodyPr wrap="none" rtlCol="0">
            <a:spAutoFit/>
          </a:bodyPr>
          <a:lstStyle/>
          <a:p>
            <a:r>
              <a:rPr lang="en-US" sz="2000" b="1" dirty="0"/>
              <a:t>BCC/FCC </a:t>
            </a:r>
          </a:p>
        </p:txBody>
      </p:sp>
    </p:spTree>
    <p:extLst>
      <p:ext uri="{BB962C8B-B14F-4D97-AF65-F5344CB8AC3E}">
        <p14:creationId xmlns:p14="http://schemas.microsoft.com/office/powerpoint/2010/main" val="3472998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19D040F-5239-4D78-BE16-9631F7250A49}"/>
              </a:ext>
            </a:extLst>
          </p:cNvPr>
          <p:cNvSpPr txBox="1">
            <a:spLocks/>
          </p:cNvSpPr>
          <p:nvPr/>
        </p:nvSpPr>
        <p:spPr>
          <a:xfrm>
            <a:off x="279396" y="457200"/>
            <a:ext cx="7874004" cy="612648"/>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2000" kern="1200">
                <a:solidFill>
                  <a:schemeClr val="tx1">
                    <a:lumMod val="65000"/>
                    <a:lumOff val="35000"/>
                  </a:schemeClr>
                </a:solidFill>
                <a:latin typeface="Helvetica" pitchFamily="34" charset="0"/>
                <a:ea typeface="+mn-ea"/>
                <a:cs typeface="Helvetica" pitchFamily="34" charset="0"/>
              </a:defRPr>
            </a:lvl1pPr>
            <a:lvl2pPr marL="457200" indent="0" algn="l" defTabSz="914400" rtl="0" eaLnBrk="1" latinLnBrk="0" hangingPunct="1">
              <a:spcBef>
                <a:spcPct val="20000"/>
              </a:spcBef>
              <a:buFont typeface="Arial" pitchFamily="34" charset="0"/>
              <a:buNone/>
              <a:defRPr sz="1500" kern="1200" baseline="0">
                <a:solidFill>
                  <a:schemeClr val="tx1"/>
                </a:solidFill>
                <a:latin typeface="Helvetica" pitchFamily="34" charset="0"/>
                <a:ea typeface="+mn-ea"/>
                <a:cs typeface="Helvetica" pitchFamily="34" charset="0"/>
              </a:defRPr>
            </a:lvl2pPr>
            <a:lvl3pPr marL="914400" indent="0" algn="l" defTabSz="914400" rtl="0" eaLnBrk="1" latinLnBrk="0" hangingPunct="1">
              <a:spcBef>
                <a:spcPct val="20000"/>
              </a:spcBef>
              <a:buFont typeface="Courier New" pitchFamily="49" charset="0"/>
              <a:buNone/>
              <a:defRPr sz="1500" b="0" kern="1200" baseline="0">
                <a:solidFill>
                  <a:schemeClr val="tx1"/>
                </a:solidFill>
                <a:latin typeface="Helvetica" pitchFamily="34" charset="0"/>
                <a:ea typeface="+mn-ea"/>
                <a:cs typeface="Helvetica" pitchFamily="34" charset="0"/>
              </a:defRPr>
            </a:lvl3pPr>
            <a:lvl4pPr marL="1371600" indent="0" algn="l" defTabSz="914400" rtl="0" eaLnBrk="1" latinLnBrk="0" hangingPunct="1">
              <a:spcBef>
                <a:spcPct val="20000"/>
              </a:spcBef>
              <a:buFont typeface="Arial" pitchFamily="34" charset="0"/>
              <a:buNone/>
              <a:defRPr sz="1500" kern="1200">
                <a:solidFill>
                  <a:schemeClr val="tx1"/>
                </a:solidFill>
                <a:latin typeface="Helvetica" pitchFamily="34" charset="0"/>
                <a:ea typeface="+mn-ea"/>
                <a:cs typeface="Helvetica" pitchFamily="34" charset="0"/>
              </a:defRPr>
            </a:lvl4pPr>
            <a:lvl5pPr marL="1828800" indent="0" algn="l" defTabSz="914400" rtl="0" eaLnBrk="1" latinLnBrk="0" hangingPunct="1">
              <a:spcBef>
                <a:spcPct val="20000"/>
              </a:spcBef>
              <a:buFont typeface="Wingdings" pitchFamily="2" charset="2"/>
              <a:buNone/>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Results: 17-4 PH Stainless Steel</a:t>
            </a:r>
          </a:p>
        </p:txBody>
      </p:sp>
      <p:sp>
        <p:nvSpPr>
          <p:cNvPr id="6" name="Text Placeholder 4">
            <a:extLst>
              <a:ext uri="{FF2B5EF4-FFF2-40B4-BE49-F238E27FC236}">
                <a16:creationId xmlns:a16="http://schemas.microsoft.com/office/drawing/2014/main" id="{091FCD16-9F73-4D9B-B7B4-A3AAB5F4A2E7}"/>
              </a:ext>
            </a:extLst>
          </p:cNvPr>
          <p:cNvSpPr txBox="1">
            <a:spLocks/>
          </p:cNvSpPr>
          <p:nvPr/>
        </p:nvSpPr>
        <p:spPr>
          <a:xfrm>
            <a:off x="518160" y="1600200"/>
            <a:ext cx="2910840" cy="4498848"/>
          </a:xfrm>
          <a:prstGeom prst="rect">
            <a:avLst/>
          </a:prstGeom>
        </p:spPr>
        <p:txBody>
          <a:bodyPr vert="horz" lIns="91440" tIns="45720" rIns="91440" bIns="45720" rtlCol="0">
            <a:normAutofit/>
          </a:bodyPr>
          <a:lst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Harden behavior becomes similar between AM and Wrought in near and above A1 (750 </a:t>
            </a:r>
            <a:r>
              <a:rPr lang="en-US" sz="2000" dirty="0">
                <a:latin typeface="High Tower Text" panose="02040502050506030303" pitchFamily="18" charset="0"/>
              </a:rPr>
              <a:t>˚C)</a:t>
            </a:r>
            <a:endParaRPr lang="en-US" sz="2000" dirty="0"/>
          </a:p>
          <a:p>
            <a:endParaRPr lang="en-US" sz="2000" dirty="0"/>
          </a:p>
          <a:p>
            <a:r>
              <a:rPr lang="en-US" sz="2000" dirty="0"/>
              <a:t>Consistent with a transition to </a:t>
            </a:r>
            <a:r>
              <a:rPr lang="en-US" sz="2000" b="1" i="1" dirty="0"/>
              <a:t>FCC hardening</a:t>
            </a:r>
          </a:p>
        </p:txBody>
      </p:sp>
      <p:pic>
        <p:nvPicPr>
          <p:cNvPr id="3" name="Picture 2"/>
          <p:cNvPicPr>
            <a:picLocks noChangeAspect="1"/>
          </p:cNvPicPr>
          <p:nvPr/>
        </p:nvPicPr>
        <p:blipFill>
          <a:blip r:embed="rId2"/>
          <a:stretch>
            <a:fillRect/>
          </a:stretch>
        </p:blipFill>
        <p:spPr>
          <a:xfrm>
            <a:off x="3416968" y="1524000"/>
            <a:ext cx="5486400" cy="3981691"/>
          </a:xfrm>
          <a:prstGeom prst="rect">
            <a:avLst/>
          </a:prstGeom>
        </p:spPr>
      </p:pic>
      <p:sp>
        <p:nvSpPr>
          <p:cNvPr id="5" name="TextBox 4">
            <a:extLst>
              <a:ext uri="{FF2B5EF4-FFF2-40B4-BE49-F238E27FC236}">
                <a16:creationId xmlns:a16="http://schemas.microsoft.com/office/drawing/2014/main" id="{9C6D43D9-9C84-41DE-97BB-E2022CBC6581}"/>
              </a:ext>
            </a:extLst>
          </p:cNvPr>
          <p:cNvSpPr txBox="1"/>
          <p:nvPr/>
        </p:nvSpPr>
        <p:spPr>
          <a:xfrm>
            <a:off x="3048000" y="1000396"/>
            <a:ext cx="1817101" cy="369332"/>
          </a:xfrm>
          <a:prstGeom prst="rect">
            <a:avLst/>
          </a:prstGeom>
          <a:noFill/>
        </p:spPr>
        <p:txBody>
          <a:bodyPr wrap="none" rtlCol="0">
            <a:spAutoFit/>
          </a:bodyPr>
          <a:lstStyle/>
          <a:p>
            <a:r>
              <a:rPr lang="en-US" b="1" dirty="0"/>
              <a:t>POSSIBLY DELETE</a:t>
            </a:r>
          </a:p>
        </p:txBody>
      </p:sp>
    </p:spTree>
    <p:extLst>
      <p:ext uri="{BB962C8B-B14F-4D97-AF65-F5344CB8AC3E}">
        <p14:creationId xmlns:p14="http://schemas.microsoft.com/office/powerpoint/2010/main" val="1928378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3BB0BB8-4EE4-4ACA-844F-2F59A2EA31FC}"/>
              </a:ext>
            </a:extLst>
          </p:cNvPr>
          <p:cNvPicPr>
            <a:picLocks noChangeAspect="1"/>
          </p:cNvPicPr>
          <p:nvPr/>
        </p:nvPicPr>
        <p:blipFill>
          <a:blip r:embed="rId2"/>
          <a:stretch>
            <a:fillRect/>
          </a:stretch>
        </p:blipFill>
        <p:spPr>
          <a:xfrm>
            <a:off x="3581400" y="3124200"/>
            <a:ext cx="4389120" cy="3176093"/>
          </a:xfrm>
          <a:prstGeom prst="rect">
            <a:avLst/>
          </a:prstGeom>
        </p:spPr>
      </p:pic>
      <p:sp>
        <p:nvSpPr>
          <p:cNvPr id="4" name="Text Placeholder 1">
            <a:extLst>
              <a:ext uri="{FF2B5EF4-FFF2-40B4-BE49-F238E27FC236}">
                <a16:creationId xmlns:a16="http://schemas.microsoft.com/office/drawing/2014/main" id="{819D040F-5239-4D78-BE16-9631F7250A49}"/>
              </a:ext>
            </a:extLst>
          </p:cNvPr>
          <p:cNvSpPr txBox="1">
            <a:spLocks/>
          </p:cNvSpPr>
          <p:nvPr/>
        </p:nvSpPr>
        <p:spPr>
          <a:xfrm>
            <a:off x="279396" y="457200"/>
            <a:ext cx="7874004" cy="612648"/>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2000" kern="1200">
                <a:solidFill>
                  <a:schemeClr val="tx1">
                    <a:lumMod val="65000"/>
                    <a:lumOff val="35000"/>
                  </a:schemeClr>
                </a:solidFill>
                <a:latin typeface="Helvetica" pitchFamily="34" charset="0"/>
                <a:ea typeface="+mn-ea"/>
                <a:cs typeface="Helvetica" pitchFamily="34" charset="0"/>
              </a:defRPr>
            </a:lvl1pPr>
            <a:lvl2pPr marL="457200" indent="0" algn="l" defTabSz="914400" rtl="0" eaLnBrk="1" latinLnBrk="0" hangingPunct="1">
              <a:spcBef>
                <a:spcPct val="20000"/>
              </a:spcBef>
              <a:buFont typeface="Arial" pitchFamily="34" charset="0"/>
              <a:buNone/>
              <a:defRPr sz="1500" kern="1200" baseline="0">
                <a:solidFill>
                  <a:schemeClr val="tx1"/>
                </a:solidFill>
                <a:latin typeface="Helvetica" pitchFamily="34" charset="0"/>
                <a:ea typeface="+mn-ea"/>
                <a:cs typeface="Helvetica" pitchFamily="34" charset="0"/>
              </a:defRPr>
            </a:lvl2pPr>
            <a:lvl3pPr marL="914400" indent="0" algn="l" defTabSz="914400" rtl="0" eaLnBrk="1" latinLnBrk="0" hangingPunct="1">
              <a:spcBef>
                <a:spcPct val="20000"/>
              </a:spcBef>
              <a:buFont typeface="Courier New" pitchFamily="49" charset="0"/>
              <a:buNone/>
              <a:defRPr sz="1500" b="0" kern="1200" baseline="0">
                <a:solidFill>
                  <a:schemeClr val="tx1"/>
                </a:solidFill>
                <a:latin typeface="Helvetica" pitchFamily="34" charset="0"/>
                <a:ea typeface="+mn-ea"/>
                <a:cs typeface="Helvetica" pitchFamily="34" charset="0"/>
              </a:defRPr>
            </a:lvl3pPr>
            <a:lvl4pPr marL="1371600" indent="0" algn="l" defTabSz="914400" rtl="0" eaLnBrk="1" latinLnBrk="0" hangingPunct="1">
              <a:spcBef>
                <a:spcPct val="20000"/>
              </a:spcBef>
              <a:buFont typeface="Arial" pitchFamily="34" charset="0"/>
              <a:buNone/>
              <a:defRPr sz="1500" kern="1200">
                <a:solidFill>
                  <a:schemeClr val="tx1"/>
                </a:solidFill>
                <a:latin typeface="Helvetica" pitchFamily="34" charset="0"/>
                <a:ea typeface="+mn-ea"/>
                <a:cs typeface="Helvetica" pitchFamily="34" charset="0"/>
              </a:defRPr>
            </a:lvl4pPr>
            <a:lvl5pPr marL="1828800" indent="0" algn="l" defTabSz="914400" rtl="0" eaLnBrk="1" latinLnBrk="0" hangingPunct="1">
              <a:spcBef>
                <a:spcPct val="20000"/>
              </a:spcBef>
              <a:buFont typeface="Wingdings" pitchFamily="2" charset="2"/>
              <a:buNone/>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Results: 17-4 PH Stainless Steel</a:t>
            </a:r>
          </a:p>
        </p:txBody>
      </p:sp>
      <p:sp>
        <p:nvSpPr>
          <p:cNvPr id="6" name="Text Placeholder 4">
            <a:extLst>
              <a:ext uri="{FF2B5EF4-FFF2-40B4-BE49-F238E27FC236}">
                <a16:creationId xmlns:a16="http://schemas.microsoft.com/office/drawing/2014/main" id="{091FCD16-9F73-4D9B-B7B4-A3AAB5F4A2E7}"/>
              </a:ext>
            </a:extLst>
          </p:cNvPr>
          <p:cNvSpPr txBox="1">
            <a:spLocks/>
          </p:cNvSpPr>
          <p:nvPr/>
        </p:nvSpPr>
        <p:spPr>
          <a:xfrm>
            <a:off x="609600" y="1610369"/>
            <a:ext cx="4495799" cy="1460567"/>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spcAft>
                <a:spcPts val="600"/>
              </a:spcAft>
            </a:pPr>
            <a:r>
              <a:rPr lang="en-US" sz="2000" dirty="0"/>
              <a:t>Additive 17-4 PH SS shows </a:t>
            </a:r>
            <a:r>
              <a:rPr lang="en-US" sz="2000" b="1" dirty="0">
                <a:solidFill>
                  <a:srgbClr val="0000FF"/>
                </a:solidFill>
              </a:rPr>
              <a:t>more strain hardening</a:t>
            </a:r>
            <a:r>
              <a:rPr lang="en-US" sz="2000" dirty="0"/>
              <a:t> than wrought at low temperatures, but </a:t>
            </a:r>
            <a:r>
              <a:rPr lang="en-US" sz="2000" dirty="0">
                <a:solidFill>
                  <a:srgbClr val="FF0000"/>
                </a:solidFill>
              </a:rPr>
              <a:t>similar hardening near and above A1</a:t>
            </a:r>
          </a:p>
          <a:p>
            <a:endParaRPr lang="en-US" sz="3200" dirty="0">
              <a:latin typeface="High Tower Text" panose="02040502050506030303" pitchFamily="18" charset="0"/>
            </a:endParaRPr>
          </a:p>
          <a:p>
            <a:endParaRPr lang="en-US" sz="3200" dirty="0"/>
          </a:p>
        </p:txBody>
      </p:sp>
      <p:pic>
        <p:nvPicPr>
          <p:cNvPr id="2" name="Picture 1">
            <a:extLst>
              <a:ext uri="{FF2B5EF4-FFF2-40B4-BE49-F238E27FC236}">
                <a16:creationId xmlns:a16="http://schemas.microsoft.com/office/drawing/2014/main" id="{0634B604-65B6-4B58-8023-428F7B1DD5CC}"/>
              </a:ext>
            </a:extLst>
          </p:cNvPr>
          <p:cNvPicPr>
            <a:picLocks noChangeAspect="1"/>
          </p:cNvPicPr>
          <p:nvPr/>
        </p:nvPicPr>
        <p:blipFill>
          <a:blip r:embed="rId3"/>
          <a:stretch>
            <a:fillRect/>
          </a:stretch>
        </p:blipFill>
        <p:spPr>
          <a:xfrm>
            <a:off x="5638800" y="685800"/>
            <a:ext cx="3352800" cy="2426182"/>
          </a:xfrm>
          <a:prstGeom prst="rect">
            <a:avLst/>
          </a:prstGeom>
        </p:spPr>
      </p:pic>
      <p:sp>
        <p:nvSpPr>
          <p:cNvPr id="5" name="TextBox 4"/>
          <p:cNvSpPr txBox="1"/>
          <p:nvPr/>
        </p:nvSpPr>
        <p:spPr>
          <a:xfrm>
            <a:off x="6248400" y="2193724"/>
            <a:ext cx="1372492" cy="584775"/>
          </a:xfrm>
          <a:prstGeom prst="rect">
            <a:avLst/>
          </a:prstGeom>
          <a:noFill/>
        </p:spPr>
        <p:txBody>
          <a:bodyPr wrap="none" rtlCol="0">
            <a:spAutoFit/>
          </a:bodyPr>
          <a:lstStyle/>
          <a:p>
            <a:r>
              <a:rPr lang="en-US" sz="3200" dirty="0">
                <a:latin typeface="Symbol" panose="05050102010706020507" pitchFamily="18" charset="2"/>
              </a:rPr>
              <a:t>s</a:t>
            </a:r>
            <a:r>
              <a:rPr lang="en-US" sz="3200" dirty="0"/>
              <a:t> = </a:t>
            </a:r>
            <a:r>
              <a:rPr lang="en-US" sz="3200" dirty="0">
                <a:latin typeface="Symbol" panose="05050102010706020507" pitchFamily="18" charset="2"/>
              </a:rPr>
              <a:t>ke</a:t>
            </a:r>
            <a:r>
              <a:rPr lang="en-US" sz="3200" baseline="30000" dirty="0"/>
              <a:t>n</a:t>
            </a:r>
          </a:p>
        </p:txBody>
      </p:sp>
      <p:cxnSp>
        <p:nvCxnSpPr>
          <p:cNvPr id="8" name="Straight Connector 7">
            <a:extLst>
              <a:ext uri="{FF2B5EF4-FFF2-40B4-BE49-F238E27FC236}">
                <a16:creationId xmlns:a16="http://schemas.microsoft.com/office/drawing/2014/main" id="{444DC820-D31A-40CB-A645-E09AE16E3437}"/>
              </a:ext>
            </a:extLst>
          </p:cNvPr>
          <p:cNvCxnSpPr>
            <a:cxnSpLocks/>
          </p:cNvCxnSpPr>
          <p:nvPr/>
        </p:nvCxnSpPr>
        <p:spPr>
          <a:xfrm flipV="1">
            <a:off x="6835843" y="3247056"/>
            <a:ext cx="0" cy="2579444"/>
          </a:xfrm>
          <a:prstGeom prst="line">
            <a:avLst/>
          </a:prstGeom>
          <a:ln w="76200">
            <a:solidFill>
              <a:srgbClr val="4A7EBB">
                <a:alpha val="50196"/>
              </a:srgb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55A6200-A1C0-4367-A9F0-ABE81D8346A5}"/>
              </a:ext>
            </a:extLst>
          </p:cNvPr>
          <p:cNvSpPr txBox="1"/>
          <p:nvPr/>
        </p:nvSpPr>
        <p:spPr>
          <a:xfrm>
            <a:off x="6861490" y="5457168"/>
            <a:ext cx="872355" cy="369332"/>
          </a:xfrm>
          <a:prstGeom prst="rect">
            <a:avLst/>
          </a:prstGeom>
          <a:noFill/>
        </p:spPr>
        <p:txBody>
          <a:bodyPr wrap="none" rtlCol="0">
            <a:spAutoFit/>
          </a:bodyPr>
          <a:lstStyle/>
          <a:p>
            <a:r>
              <a:rPr lang="en-US" dirty="0"/>
              <a:t>750 </a:t>
            </a:r>
            <a:r>
              <a:rPr lang="en-US" dirty="0">
                <a:latin typeface="High Tower Text" panose="02040502050506030303" pitchFamily="18" charset="0"/>
              </a:rPr>
              <a:t>˚C</a:t>
            </a:r>
            <a:endParaRPr lang="en-US" dirty="0"/>
          </a:p>
        </p:txBody>
      </p:sp>
      <p:sp>
        <p:nvSpPr>
          <p:cNvPr id="10" name="TextBox 9">
            <a:extLst>
              <a:ext uri="{FF2B5EF4-FFF2-40B4-BE49-F238E27FC236}">
                <a16:creationId xmlns:a16="http://schemas.microsoft.com/office/drawing/2014/main" id="{F82D0260-1196-4858-A7E7-F5367E9446F5}"/>
              </a:ext>
            </a:extLst>
          </p:cNvPr>
          <p:cNvSpPr txBox="1"/>
          <p:nvPr/>
        </p:nvSpPr>
        <p:spPr>
          <a:xfrm>
            <a:off x="6878652" y="3247056"/>
            <a:ext cx="630044" cy="400110"/>
          </a:xfrm>
          <a:prstGeom prst="rect">
            <a:avLst/>
          </a:prstGeom>
          <a:noFill/>
        </p:spPr>
        <p:txBody>
          <a:bodyPr wrap="none" rtlCol="0">
            <a:spAutoFit/>
          </a:bodyPr>
          <a:lstStyle/>
          <a:p>
            <a:r>
              <a:rPr lang="en-US" sz="2000" b="1" dirty="0"/>
              <a:t>FCC </a:t>
            </a:r>
          </a:p>
        </p:txBody>
      </p:sp>
      <p:sp>
        <p:nvSpPr>
          <p:cNvPr id="14" name="TextBox 13">
            <a:extLst>
              <a:ext uri="{FF2B5EF4-FFF2-40B4-BE49-F238E27FC236}">
                <a16:creationId xmlns:a16="http://schemas.microsoft.com/office/drawing/2014/main" id="{03C68522-E5F7-4E0F-B780-2D92D33E6C85}"/>
              </a:ext>
            </a:extLst>
          </p:cNvPr>
          <p:cNvSpPr txBox="1"/>
          <p:nvPr/>
        </p:nvSpPr>
        <p:spPr>
          <a:xfrm>
            <a:off x="614737" y="3447111"/>
            <a:ext cx="2504839" cy="2831544"/>
          </a:xfrm>
          <a:prstGeom prst="rect">
            <a:avLst/>
          </a:prstGeom>
          <a:noFill/>
        </p:spPr>
        <p:txBody>
          <a:bodyPr wrap="square" rtlCol="0">
            <a:spAutoFit/>
          </a:bodyPr>
          <a:lstStyle/>
          <a:p>
            <a:r>
              <a:rPr lang="en-US" sz="2000" dirty="0">
                <a:latin typeface="Helvetica" pitchFamily="34" charset="0"/>
                <a:cs typeface="Helvetica" pitchFamily="34" charset="0"/>
              </a:rPr>
              <a:t>Consistent with the presence of </a:t>
            </a:r>
            <a:r>
              <a:rPr lang="en-US" sz="2000" b="1" dirty="0">
                <a:solidFill>
                  <a:srgbClr val="00B050"/>
                </a:solidFill>
                <a:latin typeface="Helvetica" pitchFamily="34" charset="0"/>
                <a:cs typeface="Helvetica" pitchFamily="34" charset="0"/>
              </a:rPr>
              <a:t>significant FCC (austenite)</a:t>
            </a:r>
            <a:r>
              <a:rPr lang="en-US" sz="2000" dirty="0">
                <a:solidFill>
                  <a:srgbClr val="00B050"/>
                </a:solidFill>
                <a:latin typeface="Helvetica" pitchFamily="34" charset="0"/>
                <a:cs typeface="Helvetica" pitchFamily="34" charset="0"/>
              </a:rPr>
              <a:t> </a:t>
            </a:r>
            <a:r>
              <a:rPr lang="en-US" sz="2000" dirty="0">
                <a:latin typeface="Helvetica" pitchFamily="34" charset="0"/>
                <a:cs typeface="Helvetica" pitchFamily="34" charset="0"/>
              </a:rPr>
              <a:t>in the additive material, and transformation to FCC at elevated temperature</a:t>
            </a:r>
          </a:p>
          <a:p>
            <a:endParaRPr lang="en-US" dirty="0"/>
          </a:p>
        </p:txBody>
      </p:sp>
    </p:spTree>
    <p:extLst>
      <p:ext uri="{BB962C8B-B14F-4D97-AF65-F5344CB8AC3E}">
        <p14:creationId xmlns:p14="http://schemas.microsoft.com/office/powerpoint/2010/main" val="280664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971800"/>
            <a:ext cx="6375079" cy="646331"/>
          </a:xfrm>
          <a:prstGeom prst="rect">
            <a:avLst/>
          </a:prstGeom>
          <a:noFill/>
        </p:spPr>
        <p:txBody>
          <a:bodyPr wrap="none" rtlCol="0">
            <a:spAutoFit/>
          </a:bodyPr>
          <a:lstStyle/>
          <a:p>
            <a:r>
              <a:rPr lang="en-US" sz="3600" dirty="0"/>
              <a:t>Inconel 625 Wrought vs. Additive</a:t>
            </a:r>
          </a:p>
        </p:txBody>
      </p:sp>
    </p:spTree>
    <p:extLst>
      <p:ext uri="{BB962C8B-B14F-4D97-AF65-F5344CB8AC3E}">
        <p14:creationId xmlns:p14="http://schemas.microsoft.com/office/powerpoint/2010/main" val="1018013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DC6980-E8E0-4351-878A-060548297FB6}"/>
              </a:ext>
            </a:extLst>
          </p:cNvPr>
          <p:cNvSpPr>
            <a:spLocks noGrp="1"/>
          </p:cNvSpPr>
          <p:nvPr>
            <p:ph type="body" sz="quarter" idx="15"/>
          </p:nvPr>
        </p:nvSpPr>
        <p:spPr>
          <a:xfrm>
            <a:off x="279396" y="1143000"/>
            <a:ext cx="3835404" cy="4498848"/>
          </a:xfrm>
        </p:spPr>
        <p:txBody>
          <a:bodyPr>
            <a:noAutofit/>
          </a:bodyPr>
          <a:lstStyle/>
          <a:p>
            <a:pPr>
              <a:spcBef>
                <a:spcPts val="600"/>
              </a:spcBef>
              <a:spcAft>
                <a:spcPts val="600"/>
              </a:spcAft>
            </a:pPr>
            <a:r>
              <a:rPr lang="en-US" sz="2000" dirty="0"/>
              <a:t>Ni-Cr</a:t>
            </a:r>
            <a:r>
              <a:rPr lang="en-US" sz="2000" baseline="-25000" dirty="0"/>
              <a:t>21</a:t>
            </a:r>
            <a:r>
              <a:rPr lang="en-US" sz="2000" dirty="0"/>
              <a:t>-Mo</a:t>
            </a:r>
            <a:r>
              <a:rPr lang="en-US" sz="2000" baseline="-25000" dirty="0"/>
              <a:t>9</a:t>
            </a:r>
            <a:r>
              <a:rPr lang="en-US" sz="2000" dirty="0"/>
              <a:t>-Nb</a:t>
            </a:r>
            <a:r>
              <a:rPr lang="en-US" sz="2000" baseline="-25000" dirty="0"/>
              <a:t>4 </a:t>
            </a:r>
            <a:r>
              <a:rPr lang="en-US" sz="2000" dirty="0"/>
              <a:t>+ minor constituents</a:t>
            </a:r>
          </a:p>
          <a:p>
            <a:pPr>
              <a:spcBef>
                <a:spcPts val="600"/>
              </a:spcBef>
              <a:spcAft>
                <a:spcPts val="600"/>
              </a:spcAft>
            </a:pPr>
            <a:r>
              <a:rPr lang="en-US" sz="2000" dirty="0"/>
              <a:t>Single phase </a:t>
            </a:r>
            <a:r>
              <a:rPr lang="en-US" sz="2000" b="1" dirty="0"/>
              <a:t>FCC</a:t>
            </a:r>
            <a:endParaRPr lang="en-US" sz="2000" dirty="0"/>
          </a:p>
          <a:p>
            <a:pPr>
              <a:spcBef>
                <a:spcPts val="600"/>
              </a:spcBef>
              <a:spcAft>
                <a:spcPts val="600"/>
              </a:spcAft>
            </a:pPr>
            <a:r>
              <a:rPr lang="en-US" sz="2000" dirty="0"/>
              <a:t>Deleterious intermetallic phases (BCT </a:t>
            </a:r>
            <a:r>
              <a:rPr lang="en-US" sz="2000" b="1" dirty="0">
                <a:solidFill>
                  <a:srgbClr val="FF0000"/>
                </a:solidFill>
                <a:effectLst>
                  <a:outerShdw blurRad="38100" dist="38100" dir="2700000" algn="tl">
                    <a:srgbClr val="000000">
                      <a:alpha val="43137"/>
                    </a:srgbClr>
                  </a:outerShdw>
                </a:effectLst>
                <a:latin typeface="Symbol" panose="05050102010706020507" pitchFamily="18" charset="2"/>
              </a:rPr>
              <a:t>g</a:t>
            </a:r>
            <a:r>
              <a:rPr lang="en-US" sz="2000" b="1" dirty="0">
                <a:solidFill>
                  <a:srgbClr val="FF0000"/>
                </a:solidFill>
                <a:effectLst>
                  <a:outerShdw blurRad="38100" dist="38100" dir="2700000" algn="tl">
                    <a:srgbClr val="000000">
                      <a:alpha val="43137"/>
                    </a:srgbClr>
                  </a:outerShdw>
                </a:effectLst>
                <a:latin typeface="High Tower Text" panose="02040502050506030303" pitchFamily="18" charset="0"/>
              </a:rPr>
              <a:t>˝:</a:t>
            </a:r>
            <a:r>
              <a:rPr lang="en-US" sz="2000" dirty="0"/>
              <a:t> D0</a:t>
            </a:r>
            <a:r>
              <a:rPr lang="en-US" sz="2000" baseline="-25000" dirty="0"/>
              <a:t>22</a:t>
            </a:r>
            <a:r>
              <a:rPr lang="en-US" sz="2000" dirty="0"/>
              <a:t>-Ni</a:t>
            </a:r>
            <a:r>
              <a:rPr lang="en-US" sz="2000" baseline="-25000" dirty="0"/>
              <a:t>3</a:t>
            </a:r>
            <a:r>
              <a:rPr lang="en-US" sz="2000" dirty="0"/>
              <a:t>Nb and orthorhombic </a:t>
            </a:r>
            <a:r>
              <a:rPr lang="en-US" sz="2000" b="1" dirty="0">
                <a:solidFill>
                  <a:srgbClr val="FF0000"/>
                </a:solidFill>
                <a:effectLst>
                  <a:outerShdw blurRad="38100" dist="38100" dir="2700000" algn="tl">
                    <a:srgbClr val="000000">
                      <a:alpha val="43137"/>
                    </a:srgbClr>
                  </a:outerShdw>
                </a:effectLst>
                <a:latin typeface="Symbol" panose="05050102010706020507" pitchFamily="18" charset="2"/>
              </a:rPr>
              <a:t>d:</a:t>
            </a:r>
            <a:r>
              <a:rPr lang="en-US" sz="2000" dirty="0"/>
              <a:t> D0</a:t>
            </a:r>
            <a:r>
              <a:rPr lang="en-US" sz="2000" baseline="-25000" dirty="0"/>
              <a:t>a</a:t>
            </a:r>
            <a:r>
              <a:rPr lang="en-US" sz="2000" dirty="0"/>
              <a:t>-Ni</a:t>
            </a:r>
            <a:r>
              <a:rPr lang="en-US" sz="2000" baseline="-25000" dirty="0"/>
              <a:t>3</a:t>
            </a:r>
            <a:r>
              <a:rPr lang="en-US" sz="2000" dirty="0"/>
              <a:t>Nb) and carbides can form for extended high temperature exposure: </a:t>
            </a:r>
            <a:r>
              <a:rPr lang="en-US" sz="2000" b="1" dirty="0">
                <a:solidFill>
                  <a:srgbClr val="FF0000"/>
                </a:solidFill>
                <a:effectLst>
                  <a:outerShdw blurRad="38100" dist="38100" dir="2700000" algn="tl">
                    <a:srgbClr val="000000">
                      <a:alpha val="43137"/>
                    </a:srgbClr>
                  </a:outerShdw>
                </a:effectLst>
                <a:latin typeface="Symbol" panose="05050102010706020507" pitchFamily="18" charset="2"/>
              </a:rPr>
              <a:t>g</a:t>
            </a:r>
            <a:r>
              <a:rPr lang="en-US" sz="2000" b="1" dirty="0">
                <a:solidFill>
                  <a:srgbClr val="FF0000"/>
                </a:solidFill>
                <a:effectLst>
                  <a:outerShdw blurRad="38100" dist="38100" dir="2700000" algn="tl">
                    <a:srgbClr val="000000">
                      <a:alpha val="43137"/>
                    </a:srgbClr>
                  </a:outerShdw>
                </a:effectLst>
                <a:latin typeface="High Tower Text" panose="02040502050506030303" pitchFamily="18" charset="0"/>
              </a:rPr>
              <a:t>˝ : </a:t>
            </a:r>
            <a:r>
              <a:rPr lang="en-US" sz="2000" b="1" dirty="0">
                <a:solidFill>
                  <a:srgbClr val="0000FF"/>
                </a:solidFill>
              </a:rPr>
              <a:t>550 </a:t>
            </a:r>
            <a:r>
              <a:rPr lang="en-US" sz="2000" b="1" dirty="0">
                <a:solidFill>
                  <a:srgbClr val="0000FF"/>
                </a:solidFill>
                <a:latin typeface="Arial" panose="020B0604020202020204" pitchFamily="34" charset="0"/>
                <a:cs typeface="Arial" panose="020B0604020202020204" pitchFamily="34" charset="0"/>
              </a:rPr>
              <a:t>˚C, </a:t>
            </a:r>
            <a:r>
              <a:rPr lang="en-US" sz="2000" b="1" dirty="0">
                <a:solidFill>
                  <a:srgbClr val="FF0000"/>
                </a:solidFill>
                <a:effectLst>
                  <a:outerShdw blurRad="38100" dist="38100" dir="2700000" algn="tl">
                    <a:srgbClr val="000000">
                      <a:alpha val="43137"/>
                    </a:srgbClr>
                  </a:outerShdw>
                </a:effectLst>
                <a:latin typeface="Symbol" panose="05050102010706020507" pitchFamily="18" charset="2"/>
              </a:rPr>
              <a:t>d :</a:t>
            </a:r>
            <a:r>
              <a:rPr lang="en-US" sz="2000" b="1" dirty="0">
                <a:solidFill>
                  <a:srgbClr val="0000FF"/>
                </a:solidFill>
              </a:rPr>
              <a:t>750 </a:t>
            </a:r>
            <a:r>
              <a:rPr lang="en-US" sz="2000" b="1" dirty="0">
                <a:solidFill>
                  <a:srgbClr val="0000FF"/>
                </a:solidFill>
                <a:latin typeface="Arial" panose="020B0604020202020204" pitchFamily="34" charset="0"/>
                <a:cs typeface="Arial" panose="020B0604020202020204" pitchFamily="34" charset="0"/>
              </a:rPr>
              <a:t>˚C</a:t>
            </a:r>
          </a:p>
          <a:p>
            <a:pPr>
              <a:spcBef>
                <a:spcPts val="600"/>
              </a:spcBef>
              <a:spcAft>
                <a:spcPts val="600"/>
              </a:spcAft>
            </a:pPr>
            <a:r>
              <a:rPr lang="en-US" sz="2000" dirty="0" err="1">
                <a:latin typeface="Arial" panose="020B0604020202020204" pitchFamily="34" charset="0"/>
                <a:cs typeface="Arial" panose="020B0604020202020204" pitchFamily="34" charset="0"/>
              </a:rPr>
              <a:t>Intermetallics</a:t>
            </a:r>
            <a:r>
              <a:rPr lang="en-US" sz="2000" dirty="0">
                <a:latin typeface="Arial" panose="020B0604020202020204" pitchFamily="34" charset="0"/>
                <a:cs typeface="Arial" panose="020B0604020202020204" pitchFamily="34" charset="0"/>
              </a:rPr>
              <a:t> and carbides dissolve near </a:t>
            </a:r>
            <a:r>
              <a:rPr lang="en-US" sz="2000" b="1" dirty="0">
                <a:solidFill>
                  <a:srgbClr val="FF0000"/>
                </a:solidFill>
                <a:latin typeface="Arial" panose="020B0604020202020204" pitchFamily="34" charset="0"/>
                <a:cs typeface="Arial" panose="020B0604020202020204" pitchFamily="34" charset="0"/>
              </a:rPr>
              <a:t>1200 ˚C</a:t>
            </a:r>
            <a:endParaRPr lang="en-US" sz="2000" b="1" dirty="0">
              <a:solidFill>
                <a:srgbClr val="FF0000"/>
              </a:solidFill>
            </a:endParaRPr>
          </a:p>
          <a:p>
            <a:pPr>
              <a:spcBef>
                <a:spcPts val="600"/>
              </a:spcBef>
              <a:spcAft>
                <a:spcPts val="600"/>
              </a:spcAft>
            </a:pPr>
            <a:endParaRPr lang="en-US" sz="2000" b="1" dirty="0"/>
          </a:p>
          <a:p>
            <a:pPr>
              <a:spcBef>
                <a:spcPts val="600"/>
              </a:spcBef>
              <a:spcAft>
                <a:spcPts val="600"/>
              </a:spcAft>
            </a:pPr>
            <a:endParaRPr lang="en-US" sz="2000" dirty="0"/>
          </a:p>
          <a:p>
            <a:pPr>
              <a:spcBef>
                <a:spcPts val="600"/>
              </a:spcBef>
              <a:spcAft>
                <a:spcPts val="600"/>
              </a:spcAft>
            </a:pPr>
            <a:endParaRPr lang="en-US" sz="2000" baseline="-25000" dirty="0"/>
          </a:p>
          <a:p>
            <a:pPr>
              <a:spcBef>
                <a:spcPts val="600"/>
              </a:spcBef>
              <a:spcAft>
                <a:spcPts val="600"/>
              </a:spcAft>
            </a:pPr>
            <a:endParaRPr lang="en-US" sz="2000" dirty="0"/>
          </a:p>
          <a:p>
            <a:pPr>
              <a:spcBef>
                <a:spcPts val="600"/>
              </a:spcBef>
              <a:spcAft>
                <a:spcPts val="600"/>
              </a:spcAft>
            </a:pPr>
            <a:endParaRPr lang="en-US" sz="2000" dirty="0"/>
          </a:p>
        </p:txBody>
      </p:sp>
      <p:sp>
        <p:nvSpPr>
          <p:cNvPr id="4" name="Text Placeholder 1">
            <a:extLst>
              <a:ext uri="{FF2B5EF4-FFF2-40B4-BE49-F238E27FC236}">
                <a16:creationId xmlns:a16="http://schemas.microsoft.com/office/drawing/2014/main" id="{819D040F-5239-4D78-BE16-9631F7250A49}"/>
              </a:ext>
            </a:extLst>
          </p:cNvPr>
          <p:cNvSpPr txBox="1">
            <a:spLocks/>
          </p:cNvSpPr>
          <p:nvPr/>
        </p:nvSpPr>
        <p:spPr>
          <a:xfrm>
            <a:off x="279396" y="457200"/>
            <a:ext cx="8331204" cy="612648"/>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2000" kern="1200">
                <a:solidFill>
                  <a:schemeClr val="tx1">
                    <a:lumMod val="65000"/>
                    <a:lumOff val="35000"/>
                  </a:schemeClr>
                </a:solidFill>
                <a:latin typeface="Helvetica" pitchFamily="34" charset="0"/>
                <a:ea typeface="+mn-ea"/>
                <a:cs typeface="Helvetica" pitchFamily="34" charset="0"/>
              </a:defRPr>
            </a:lvl1pPr>
            <a:lvl2pPr marL="457200" indent="0" algn="l" defTabSz="914400" rtl="0" eaLnBrk="1" latinLnBrk="0" hangingPunct="1">
              <a:spcBef>
                <a:spcPct val="20000"/>
              </a:spcBef>
              <a:buFont typeface="Arial" pitchFamily="34" charset="0"/>
              <a:buNone/>
              <a:defRPr sz="1500" kern="1200" baseline="0">
                <a:solidFill>
                  <a:schemeClr val="tx1"/>
                </a:solidFill>
                <a:latin typeface="Helvetica" pitchFamily="34" charset="0"/>
                <a:ea typeface="+mn-ea"/>
                <a:cs typeface="Helvetica" pitchFamily="34" charset="0"/>
              </a:defRPr>
            </a:lvl2pPr>
            <a:lvl3pPr marL="914400" indent="0" algn="l" defTabSz="914400" rtl="0" eaLnBrk="1" latinLnBrk="0" hangingPunct="1">
              <a:spcBef>
                <a:spcPct val="20000"/>
              </a:spcBef>
              <a:buFont typeface="Courier New" pitchFamily="49" charset="0"/>
              <a:buNone/>
              <a:defRPr sz="1500" b="0" kern="1200" baseline="0">
                <a:solidFill>
                  <a:schemeClr val="tx1"/>
                </a:solidFill>
                <a:latin typeface="Helvetica" pitchFamily="34" charset="0"/>
                <a:ea typeface="+mn-ea"/>
                <a:cs typeface="Helvetica" pitchFamily="34" charset="0"/>
              </a:defRPr>
            </a:lvl3pPr>
            <a:lvl4pPr marL="1371600" indent="0" algn="l" defTabSz="914400" rtl="0" eaLnBrk="1" latinLnBrk="0" hangingPunct="1">
              <a:spcBef>
                <a:spcPct val="20000"/>
              </a:spcBef>
              <a:buFont typeface="Arial" pitchFamily="34" charset="0"/>
              <a:buNone/>
              <a:defRPr sz="1500" kern="1200">
                <a:solidFill>
                  <a:schemeClr val="tx1"/>
                </a:solidFill>
                <a:latin typeface="Helvetica" pitchFamily="34" charset="0"/>
                <a:ea typeface="+mn-ea"/>
                <a:cs typeface="Helvetica" pitchFamily="34" charset="0"/>
              </a:defRPr>
            </a:lvl4pPr>
            <a:lvl5pPr marL="1828800" indent="0" algn="l" defTabSz="914400" rtl="0" eaLnBrk="1" latinLnBrk="0" hangingPunct="1">
              <a:spcBef>
                <a:spcPct val="20000"/>
              </a:spcBef>
              <a:buFont typeface="Wingdings" pitchFamily="2" charset="2"/>
              <a:buNone/>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Physical Metallurgy of Wrought Inconel 625 (IN625)</a:t>
            </a:r>
          </a:p>
        </p:txBody>
      </p:sp>
      <p:sp>
        <p:nvSpPr>
          <p:cNvPr id="2" name="TextBox 1"/>
          <p:cNvSpPr txBox="1"/>
          <p:nvPr/>
        </p:nvSpPr>
        <p:spPr>
          <a:xfrm>
            <a:off x="5562600" y="4724400"/>
            <a:ext cx="2616486" cy="523220"/>
          </a:xfrm>
          <a:prstGeom prst="rect">
            <a:avLst/>
          </a:prstGeom>
          <a:noFill/>
        </p:spPr>
        <p:txBody>
          <a:bodyPr wrap="none" rtlCol="0">
            <a:spAutoFit/>
          </a:bodyPr>
          <a:lstStyle/>
          <a:p>
            <a:r>
              <a:rPr lang="en-US" sz="2800" i="1" dirty="0"/>
              <a:t>Single Phase FCC</a:t>
            </a:r>
          </a:p>
        </p:txBody>
      </p:sp>
      <p:sp>
        <p:nvSpPr>
          <p:cNvPr id="5" name="TextBox 4"/>
          <p:cNvSpPr txBox="1"/>
          <p:nvPr/>
        </p:nvSpPr>
        <p:spPr>
          <a:xfrm>
            <a:off x="152400" y="5715000"/>
            <a:ext cx="6401413" cy="584775"/>
          </a:xfrm>
          <a:prstGeom prst="rect">
            <a:avLst/>
          </a:prstGeom>
          <a:noFill/>
        </p:spPr>
        <p:txBody>
          <a:bodyPr wrap="square" rtlCol="0">
            <a:spAutoFit/>
          </a:bodyPr>
          <a:lstStyle/>
          <a:p>
            <a:r>
              <a:rPr lang="en-US" sz="1600" i="1" dirty="0" err="1"/>
              <a:t>Floreen</a:t>
            </a:r>
            <a:r>
              <a:rPr lang="en-US" sz="1600" i="1" dirty="0"/>
              <a:t>, S., Fuchs, G.E and Yang, W.J., </a:t>
            </a:r>
            <a:r>
              <a:rPr lang="en-US" sz="1600" i="1" u="sng" dirty="0" err="1"/>
              <a:t>Superalloys</a:t>
            </a:r>
            <a:r>
              <a:rPr lang="en-US" sz="1600" i="1" u="sng" dirty="0"/>
              <a:t> 718, 625,</a:t>
            </a:r>
          </a:p>
          <a:p>
            <a:r>
              <a:rPr lang="en-US" sz="1600" i="1" u="sng" dirty="0"/>
              <a:t>706 and Various Derivatives</a:t>
            </a:r>
            <a:r>
              <a:rPr lang="en-US" sz="1600" i="1" dirty="0"/>
              <a:t> (TMS: </a:t>
            </a:r>
            <a:r>
              <a:rPr lang="en-US" sz="1600" i="1" dirty="0" err="1"/>
              <a:t>Warrendale</a:t>
            </a:r>
            <a:r>
              <a:rPr lang="en-US" sz="1600" i="1" dirty="0"/>
              <a:t>, PA, 1994).</a:t>
            </a:r>
          </a:p>
        </p:txBody>
      </p:sp>
    </p:spTree>
    <p:extLst>
      <p:ext uri="{BB962C8B-B14F-4D97-AF65-F5344CB8AC3E}">
        <p14:creationId xmlns:p14="http://schemas.microsoft.com/office/powerpoint/2010/main" val="1972432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367766" y="1143000"/>
            <a:ext cx="4114800" cy="4419600"/>
          </a:xfrm>
        </p:spPr>
        <p:txBody>
          <a:bodyPr>
            <a:noAutofit/>
          </a:bodyPr>
          <a:lstStyle/>
          <a:p>
            <a:r>
              <a:rPr lang="en-US" sz="1800" b="1" dirty="0"/>
              <a:t>Build conditions: </a:t>
            </a:r>
          </a:p>
          <a:p>
            <a:pPr marL="285750" indent="-285750">
              <a:buFont typeface="Arial" panose="020B0604020202020204" pitchFamily="34" charset="0"/>
              <a:buChar char="•"/>
            </a:pPr>
            <a:r>
              <a:rPr lang="en-US" sz="1800" dirty="0"/>
              <a:t>195 W laser power</a:t>
            </a:r>
          </a:p>
          <a:p>
            <a:pPr marL="285750" indent="-285750">
              <a:buFont typeface="Arial" panose="020B0604020202020204" pitchFamily="34" charset="0"/>
              <a:buChar char="•"/>
            </a:pPr>
            <a:r>
              <a:rPr lang="en-US" sz="1800" dirty="0"/>
              <a:t>800 mm/s scan speed</a:t>
            </a:r>
          </a:p>
          <a:p>
            <a:pPr marL="285750" indent="-285750">
              <a:buFont typeface="Arial" panose="020B0604020202020204" pitchFamily="34" charset="0"/>
              <a:buChar char="•"/>
            </a:pPr>
            <a:r>
              <a:rPr lang="en-US" sz="1800" dirty="0"/>
              <a:t>20 µm layer thickness</a:t>
            </a:r>
          </a:p>
          <a:p>
            <a:pPr marL="285750" indent="-285750">
              <a:buFont typeface="Arial" panose="020B0604020202020204" pitchFamily="34" charset="0"/>
              <a:buChar char="•"/>
            </a:pPr>
            <a:r>
              <a:rPr lang="en-US" sz="1800" dirty="0"/>
              <a:t>100 µm hatch spacing</a:t>
            </a:r>
          </a:p>
          <a:p>
            <a:pPr>
              <a:spcBef>
                <a:spcPts val="1200"/>
              </a:spcBef>
              <a:spcAft>
                <a:spcPts val="1200"/>
              </a:spcAft>
            </a:pPr>
            <a:r>
              <a:rPr lang="en-US" sz="1800" b="1" i="1" dirty="0"/>
              <a:t>Stress relief</a:t>
            </a:r>
            <a:r>
              <a:rPr lang="en-US" sz="1800" dirty="0"/>
              <a:t>: 870 </a:t>
            </a:r>
            <a:r>
              <a:rPr lang="en-US" sz="1800" dirty="0">
                <a:latin typeface="High Tower Text" panose="02040502050506030303" pitchFamily="18" charset="0"/>
              </a:rPr>
              <a:t>˚</a:t>
            </a:r>
            <a:r>
              <a:rPr lang="en-US" sz="1800" dirty="0"/>
              <a:t>C for 1 hour</a:t>
            </a:r>
          </a:p>
          <a:p>
            <a:r>
              <a:rPr lang="en-US" sz="1800" b="1" dirty="0"/>
              <a:t>Microstructural features</a:t>
            </a:r>
            <a:r>
              <a:rPr lang="en-US" sz="1800" dirty="0"/>
              <a:t>:</a:t>
            </a:r>
          </a:p>
          <a:p>
            <a:pPr marL="285750" indent="-285750">
              <a:buFont typeface="Arial" panose="020B0604020202020204" pitchFamily="34" charset="0"/>
              <a:buChar char="•"/>
            </a:pPr>
            <a:r>
              <a:rPr lang="en-US" sz="1800" dirty="0"/>
              <a:t>Dendritic/cellular solidification microstructure</a:t>
            </a:r>
          </a:p>
          <a:p>
            <a:pPr marL="285750" indent="-285750">
              <a:buFont typeface="Arial" panose="020B0604020202020204" pitchFamily="34" charset="0"/>
              <a:buChar char="•"/>
            </a:pPr>
            <a:r>
              <a:rPr lang="en-US" sz="1800" b="1" dirty="0">
                <a:solidFill>
                  <a:srgbClr val="0000FF"/>
                </a:solidFill>
              </a:rPr>
              <a:t>FCC with </a:t>
            </a:r>
            <a:r>
              <a:rPr lang="en-US" sz="1800" b="1" dirty="0">
                <a:solidFill>
                  <a:srgbClr val="0000FF"/>
                </a:solidFill>
                <a:latin typeface="Symbol" panose="05050102010706020507" pitchFamily="18" charset="2"/>
              </a:rPr>
              <a:t>d</a:t>
            </a:r>
            <a:r>
              <a:rPr lang="en-US" sz="1800" b="1" dirty="0">
                <a:solidFill>
                  <a:srgbClr val="0000FF"/>
                </a:solidFill>
              </a:rPr>
              <a:t>-phase</a:t>
            </a:r>
          </a:p>
          <a:p>
            <a:pPr marL="285750" indent="-285750">
              <a:buFont typeface="Arial" panose="020B0604020202020204" pitchFamily="34" charset="0"/>
              <a:buChar char="•"/>
            </a:pPr>
            <a:r>
              <a:rPr lang="en-US" sz="1800" dirty="0"/>
              <a:t>Inter-dendritic segregation during solidification promotes intermetallic/carbide formation</a:t>
            </a:r>
          </a:p>
          <a:p>
            <a:endParaRPr lang="en-US" sz="1600" dirty="0"/>
          </a:p>
          <a:p>
            <a:endParaRPr lang="en-US" sz="1600" dirty="0"/>
          </a:p>
          <a:p>
            <a:endParaRPr lang="en-US" sz="1600" dirty="0"/>
          </a:p>
        </p:txBody>
      </p:sp>
      <p:sp>
        <p:nvSpPr>
          <p:cNvPr id="5" name="Text Placeholder 1">
            <a:extLst>
              <a:ext uri="{FF2B5EF4-FFF2-40B4-BE49-F238E27FC236}">
                <a16:creationId xmlns:a16="http://schemas.microsoft.com/office/drawing/2014/main" id="{819D040F-5239-4D78-BE16-9631F7250A49}"/>
              </a:ext>
            </a:extLst>
          </p:cNvPr>
          <p:cNvSpPr txBox="1">
            <a:spLocks/>
          </p:cNvSpPr>
          <p:nvPr/>
        </p:nvSpPr>
        <p:spPr>
          <a:xfrm>
            <a:off x="279396" y="457200"/>
            <a:ext cx="7874004" cy="612648"/>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2000" kern="1200">
                <a:solidFill>
                  <a:schemeClr val="tx1">
                    <a:lumMod val="65000"/>
                    <a:lumOff val="35000"/>
                  </a:schemeClr>
                </a:solidFill>
                <a:latin typeface="Helvetica" pitchFamily="34" charset="0"/>
                <a:ea typeface="+mn-ea"/>
                <a:cs typeface="Helvetica" pitchFamily="34" charset="0"/>
              </a:defRPr>
            </a:lvl1pPr>
            <a:lvl2pPr marL="457200" indent="0" algn="l" defTabSz="914400" rtl="0" eaLnBrk="1" latinLnBrk="0" hangingPunct="1">
              <a:spcBef>
                <a:spcPct val="20000"/>
              </a:spcBef>
              <a:buFont typeface="Arial" pitchFamily="34" charset="0"/>
              <a:buNone/>
              <a:defRPr sz="1500" kern="1200" baseline="0">
                <a:solidFill>
                  <a:schemeClr val="tx1"/>
                </a:solidFill>
                <a:latin typeface="Helvetica" pitchFamily="34" charset="0"/>
                <a:ea typeface="+mn-ea"/>
                <a:cs typeface="Helvetica" pitchFamily="34" charset="0"/>
              </a:defRPr>
            </a:lvl2pPr>
            <a:lvl3pPr marL="914400" indent="0" algn="l" defTabSz="914400" rtl="0" eaLnBrk="1" latinLnBrk="0" hangingPunct="1">
              <a:spcBef>
                <a:spcPct val="20000"/>
              </a:spcBef>
              <a:buFont typeface="Courier New" pitchFamily="49" charset="0"/>
              <a:buNone/>
              <a:defRPr sz="1500" b="0" kern="1200" baseline="0">
                <a:solidFill>
                  <a:schemeClr val="tx1"/>
                </a:solidFill>
                <a:latin typeface="Helvetica" pitchFamily="34" charset="0"/>
                <a:ea typeface="+mn-ea"/>
                <a:cs typeface="Helvetica" pitchFamily="34" charset="0"/>
              </a:defRPr>
            </a:lvl3pPr>
            <a:lvl4pPr marL="1371600" indent="0" algn="l" defTabSz="914400" rtl="0" eaLnBrk="1" latinLnBrk="0" hangingPunct="1">
              <a:spcBef>
                <a:spcPct val="20000"/>
              </a:spcBef>
              <a:buFont typeface="Arial" pitchFamily="34" charset="0"/>
              <a:buNone/>
              <a:defRPr sz="1500" kern="1200">
                <a:solidFill>
                  <a:schemeClr val="tx1"/>
                </a:solidFill>
                <a:latin typeface="Helvetica" pitchFamily="34" charset="0"/>
                <a:ea typeface="+mn-ea"/>
                <a:cs typeface="Helvetica" pitchFamily="34" charset="0"/>
              </a:defRPr>
            </a:lvl4pPr>
            <a:lvl5pPr marL="1828800" indent="0" algn="l" defTabSz="914400" rtl="0" eaLnBrk="1" latinLnBrk="0" hangingPunct="1">
              <a:spcBef>
                <a:spcPct val="20000"/>
              </a:spcBef>
              <a:buFont typeface="Wingdings" pitchFamily="2" charset="2"/>
              <a:buNone/>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Physical Metallurgy of Additive (PBF) IN625</a:t>
            </a:r>
          </a:p>
        </p:txBody>
      </p:sp>
      <p:sp>
        <p:nvSpPr>
          <p:cNvPr id="6" name="TextBox 5"/>
          <p:cNvSpPr txBox="1"/>
          <p:nvPr/>
        </p:nvSpPr>
        <p:spPr>
          <a:xfrm>
            <a:off x="6973233" y="1650623"/>
            <a:ext cx="1910211" cy="707886"/>
          </a:xfrm>
          <a:prstGeom prst="rect">
            <a:avLst/>
          </a:prstGeom>
          <a:noFill/>
        </p:spPr>
        <p:txBody>
          <a:bodyPr wrap="square" rtlCol="0">
            <a:spAutoFit/>
          </a:bodyPr>
          <a:lstStyle/>
          <a:p>
            <a:pPr algn="ctr"/>
            <a:r>
              <a:rPr lang="en-US" sz="2000" i="1" dirty="0"/>
              <a:t>Solidification Microstructure</a:t>
            </a:r>
          </a:p>
        </p:txBody>
      </p:sp>
      <p:sp>
        <p:nvSpPr>
          <p:cNvPr id="7" name="TextBox 6"/>
          <p:cNvSpPr txBox="1"/>
          <p:nvPr/>
        </p:nvSpPr>
        <p:spPr>
          <a:xfrm>
            <a:off x="4455823" y="5222236"/>
            <a:ext cx="4427621" cy="923330"/>
          </a:xfrm>
          <a:prstGeom prst="rect">
            <a:avLst/>
          </a:prstGeom>
          <a:noFill/>
        </p:spPr>
        <p:txBody>
          <a:bodyPr wrap="square" rtlCol="0">
            <a:spAutoFit/>
          </a:bodyPr>
          <a:lstStyle/>
          <a:p>
            <a:r>
              <a:rPr lang="en-US" i="1" dirty="0"/>
              <a:t>Lass, E.A., Stoudt, M.R., Williams, M.E. et al. </a:t>
            </a:r>
            <a:r>
              <a:rPr lang="en-US" i="1" dirty="0" err="1"/>
              <a:t>Metall</a:t>
            </a:r>
            <a:r>
              <a:rPr lang="en-US" i="1" dirty="0"/>
              <a:t> and Mat Trans A (2017) 48: 5547. https://doi.org/10.1007/s11661-017-4304-6</a:t>
            </a:r>
          </a:p>
        </p:txBody>
      </p:sp>
      <p:pic>
        <p:nvPicPr>
          <p:cNvPr id="9" name="Picture 8">
            <a:extLst>
              <a:ext uri="{FF2B5EF4-FFF2-40B4-BE49-F238E27FC236}">
                <a16:creationId xmlns:a16="http://schemas.microsoft.com/office/drawing/2014/main" id="{CDC6211F-C2A2-4F9D-AC7C-32F37CAE9B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600" y="1038749"/>
            <a:ext cx="3084029" cy="2314051"/>
          </a:xfrm>
          <a:prstGeom prst="rect">
            <a:avLst/>
          </a:prstGeom>
        </p:spPr>
      </p:pic>
      <p:pic>
        <p:nvPicPr>
          <p:cNvPr id="11" name="Picture 10">
            <a:extLst>
              <a:ext uri="{FF2B5EF4-FFF2-40B4-BE49-F238E27FC236}">
                <a16:creationId xmlns:a16="http://schemas.microsoft.com/office/drawing/2014/main" id="{2442FA18-3CF5-4C48-BB29-786B4692F4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6957" y="2870790"/>
            <a:ext cx="2369816" cy="1790881"/>
          </a:xfrm>
          <a:prstGeom prst="rect">
            <a:avLst/>
          </a:prstGeom>
        </p:spPr>
      </p:pic>
      <p:sp>
        <p:nvSpPr>
          <p:cNvPr id="12" name="TextBox 11">
            <a:extLst>
              <a:ext uri="{FF2B5EF4-FFF2-40B4-BE49-F238E27FC236}">
                <a16:creationId xmlns:a16="http://schemas.microsoft.com/office/drawing/2014/main" id="{6552D9CC-69E2-4C6D-86C7-D1C7EB029D09}"/>
              </a:ext>
            </a:extLst>
          </p:cNvPr>
          <p:cNvSpPr txBox="1"/>
          <p:nvPr/>
        </p:nvSpPr>
        <p:spPr>
          <a:xfrm>
            <a:off x="6962959" y="4683075"/>
            <a:ext cx="1910211" cy="400110"/>
          </a:xfrm>
          <a:prstGeom prst="rect">
            <a:avLst/>
          </a:prstGeom>
          <a:noFill/>
        </p:spPr>
        <p:txBody>
          <a:bodyPr wrap="square" rtlCol="0">
            <a:spAutoFit/>
          </a:bodyPr>
          <a:lstStyle/>
          <a:p>
            <a:pPr algn="ctr"/>
            <a:r>
              <a:rPr lang="en-US" sz="2000" b="1" i="1" dirty="0">
                <a:solidFill>
                  <a:srgbClr val="FF0000"/>
                </a:solidFill>
                <a:latin typeface="Symbol" panose="05050102010706020507" pitchFamily="18" charset="2"/>
              </a:rPr>
              <a:t>d</a:t>
            </a:r>
            <a:r>
              <a:rPr lang="en-US" sz="2000" b="1" i="1" dirty="0">
                <a:solidFill>
                  <a:srgbClr val="FF0000"/>
                </a:solidFill>
              </a:rPr>
              <a:t>-phase</a:t>
            </a:r>
          </a:p>
        </p:txBody>
      </p:sp>
    </p:spTree>
    <p:extLst>
      <p:ext uri="{BB962C8B-B14F-4D97-AF65-F5344CB8AC3E}">
        <p14:creationId xmlns:p14="http://schemas.microsoft.com/office/powerpoint/2010/main" val="138601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19D040F-5239-4D78-BE16-9631F7250A49}"/>
              </a:ext>
            </a:extLst>
          </p:cNvPr>
          <p:cNvSpPr txBox="1">
            <a:spLocks/>
          </p:cNvSpPr>
          <p:nvPr/>
        </p:nvSpPr>
        <p:spPr>
          <a:xfrm>
            <a:off x="279396" y="457200"/>
            <a:ext cx="7874004" cy="612648"/>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2000" kern="1200">
                <a:solidFill>
                  <a:schemeClr val="tx1">
                    <a:lumMod val="65000"/>
                    <a:lumOff val="35000"/>
                  </a:schemeClr>
                </a:solidFill>
                <a:latin typeface="Helvetica" pitchFamily="34" charset="0"/>
                <a:ea typeface="+mn-ea"/>
                <a:cs typeface="Helvetica" pitchFamily="34" charset="0"/>
              </a:defRPr>
            </a:lvl1pPr>
            <a:lvl2pPr marL="457200" indent="0" algn="l" defTabSz="914400" rtl="0" eaLnBrk="1" latinLnBrk="0" hangingPunct="1">
              <a:spcBef>
                <a:spcPct val="20000"/>
              </a:spcBef>
              <a:buFont typeface="Arial" pitchFamily="34" charset="0"/>
              <a:buNone/>
              <a:defRPr sz="1500" kern="1200" baseline="0">
                <a:solidFill>
                  <a:schemeClr val="tx1"/>
                </a:solidFill>
                <a:latin typeface="Helvetica" pitchFamily="34" charset="0"/>
                <a:ea typeface="+mn-ea"/>
                <a:cs typeface="Helvetica" pitchFamily="34" charset="0"/>
              </a:defRPr>
            </a:lvl2pPr>
            <a:lvl3pPr marL="914400" indent="0" algn="l" defTabSz="914400" rtl="0" eaLnBrk="1" latinLnBrk="0" hangingPunct="1">
              <a:spcBef>
                <a:spcPct val="20000"/>
              </a:spcBef>
              <a:buFont typeface="Courier New" pitchFamily="49" charset="0"/>
              <a:buNone/>
              <a:defRPr sz="1500" b="0" kern="1200" baseline="0">
                <a:solidFill>
                  <a:schemeClr val="tx1"/>
                </a:solidFill>
                <a:latin typeface="Helvetica" pitchFamily="34" charset="0"/>
                <a:ea typeface="+mn-ea"/>
                <a:cs typeface="Helvetica" pitchFamily="34" charset="0"/>
              </a:defRPr>
            </a:lvl3pPr>
            <a:lvl4pPr marL="1371600" indent="0" algn="l" defTabSz="914400" rtl="0" eaLnBrk="1" latinLnBrk="0" hangingPunct="1">
              <a:spcBef>
                <a:spcPct val="20000"/>
              </a:spcBef>
              <a:buFont typeface="Arial" pitchFamily="34" charset="0"/>
              <a:buNone/>
              <a:defRPr sz="1500" kern="1200">
                <a:solidFill>
                  <a:schemeClr val="tx1"/>
                </a:solidFill>
                <a:latin typeface="Helvetica" pitchFamily="34" charset="0"/>
                <a:ea typeface="+mn-ea"/>
                <a:cs typeface="Helvetica" pitchFamily="34" charset="0"/>
              </a:defRPr>
            </a:lvl4pPr>
            <a:lvl5pPr marL="1828800" indent="0" algn="l" defTabSz="914400" rtl="0" eaLnBrk="1" latinLnBrk="0" hangingPunct="1">
              <a:spcBef>
                <a:spcPct val="20000"/>
              </a:spcBef>
              <a:buFont typeface="Wingdings" pitchFamily="2" charset="2"/>
              <a:buNone/>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Results: Inconel 625</a:t>
            </a:r>
          </a:p>
        </p:txBody>
      </p:sp>
      <p:sp>
        <p:nvSpPr>
          <p:cNvPr id="6" name="Text Placeholder 4">
            <a:extLst>
              <a:ext uri="{FF2B5EF4-FFF2-40B4-BE49-F238E27FC236}">
                <a16:creationId xmlns:a16="http://schemas.microsoft.com/office/drawing/2014/main" id="{091FCD16-9F73-4D9B-B7B4-A3AAB5F4A2E7}"/>
              </a:ext>
            </a:extLst>
          </p:cNvPr>
          <p:cNvSpPr txBox="1">
            <a:spLocks/>
          </p:cNvSpPr>
          <p:nvPr/>
        </p:nvSpPr>
        <p:spPr>
          <a:xfrm>
            <a:off x="518160" y="1622286"/>
            <a:ext cx="3139440" cy="4092714"/>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Additively-produced material is </a:t>
            </a:r>
            <a:r>
              <a:rPr lang="en-US" sz="2000" b="1" i="1" dirty="0">
                <a:solidFill>
                  <a:srgbClr val="0000FF"/>
                </a:solidFill>
              </a:rPr>
              <a:t>stronger over entire range tested </a:t>
            </a:r>
            <a:r>
              <a:rPr lang="en-US" sz="2000" dirty="0"/>
              <a:t>(to about 1000 ˚C)</a:t>
            </a:r>
          </a:p>
          <a:p>
            <a:endParaRPr lang="en-US" sz="2000" dirty="0"/>
          </a:p>
          <a:p>
            <a:r>
              <a:rPr lang="en-US" sz="2000" b="1" dirty="0">
                <a:effectLst>
                  <a:outerShdw blurRad="38100" dist="38100" dir="2700000" algn="tl">
                    <a:srgbClr val="000000">
                      <a:alpha val="43137"/>
                    </a:srgbClr>
                  </a:outerShdw>
                </a:effectLst>
                <a:latin typeface="Symbol" panose="05050102010706020507" pitchFamily="18" charset="2"/>
              </a:rPr>
              <a:t>d</a:t>
            </a:r>
            <a:r>
              <a:rPr lang="en-US" sz="2000" b="1" dirty="0">
                <a:effectLst>
                  <a:outerShdw blurRad="38100" dist="38100" dir="2700000" algn="tl">
                    <a:srgbClr val="000000">
                      <a:alpha val="43137"/>
                    </a:srgbClr>
                  </a:outerShdw>
                </a:effectLst>
              </a:rPr>
              <a:t> </a:t>
            </a:r>
            <a:r>
              <a:rPr lang="en-US" sz="2000" dirty="0"/>
              <a:t>and </a:t>
            </a:r>
            <a:r>
              <a:rPr lang="en-US" sz="2000" b="1" dirty="0">
                <a:effectLst>
                  <a:outerShdw blurRad="38100" dist="38100" dir="2700000" algn="tl">
                    <a:srgbClr val="000000">
                      <a:alpha val="43137"/>
                    </a:srgbClr>
                  </a:outerShdw>
                </a:effectLst>
                <a:latin typeface="Symbol" panose="05050102010706020507" pitchFamily="18" charset="2"/>
              </a:rPr>
              <a:t>g</a:t>
            </a:r>
            <a:r>
              <a:rPr lang="en-US" sz="2000" b="1" dirty="0">
                <a:effectLst>
                  <a:outerShdw blurRad="38100" dist="38100" dir="2700000" algn="tl">
                    <a:srgbClr val="000000">
                      <a:alpha val="43137"/>
                    </a:srgbClr>
                  </a:outerShdw>
                </a:effectLst>
                <a:latin typeface="High Tower Text" panose="02040502050506030303" pitchFamily="18" charset="0"/>
              </a:rPr>
              <a:t>˝</a:t>
            </a:r>
            <a:r>
              <a:rPr lang="en-US" sz="2000" b="1" dirty="0">
                <a:effectLst>
                  <a:outerShdw blurRad="38100" dist="38100" dir="2700000" algn="tl">
                    <a:srgbClr val="000000">
                      <a:alpha val="43137"/>
                    </a:srgbClr>
                  </a:outerShdw>
                </a:effectLst>
              </a:rPr>
              <a:t> </a:t>
            </a:r>
            <a:r>
              <a:rPr lang="en-US" sz="2000" dirty="0" err="1"/>
              <a:t>intermetallics</a:t>
            </a:r>
            <a:r>
              <a:rPr lang="en-US" sz="2000" b="1" dirty="0">
                <a:effectLst>
                  <a:outerShdw blurRad="38100" dist="38100" dir="2700000" algn="tl">
                    <a:srgbClr val="000000">
                      <a:alpha val="43137"/>
                    </a:srgbClr>
                  </a:outerShdw>
                </a:effectLst>
              </a:rPr>
              <a:t> </a:t>
            </a:r>
            <a:r>
              <a:rPr lang="en-US" sz="2000" dirty="0"/>
              <a:t>and carbides (if present)</a:t>
            </a:r>
          </a:p>
          <a:p>
            <a:r>
              <a:rPr lang="en-US" sz="2000" dirty="0"/>
              <a:t>are stable to 1200 ºC</a:t>
            </a:r>
          </a:p>
          <a:p>
            <a:endParaRPr lang="en-US" sz="2000" dirty="0"/>
          </a:p>
        </p:txBody>
      </p:sp>
      <p:pic>
        <p:nvPicPr>
          <p:cNvPr id="2" name="Picture 1"/>
          <p:cNvPicPr>
            <a:picLocks noChangeAspect="1"/>
          </p:cNvPicPr>
          <p:nvPr/>
        </p:nvPicPr>
        <p:blipFill>
          <a:blip r:embed="rId2"/>
          <a:stretch>
            <a:fillRect/>
          </a:stretch>
        </p:blipFill>
        <p:spPr>
          <a:xfrm>
            <a:off x="3657600" y="1588098"/>
            <a:ext cx="5486400" cy="3986604"/>
          </a:xfrm>
          <a:prstGeom prst="rect">
            <a:avLst/>
          </a:prstGeom>
        </p:spPr>
      </p:pic>
      <p:sp>
        <p:nvSpPr>
          <p:cNvPr id="5" name="TextBox 4"/>
          <p:cNvSpPr txBox="1"/>
          <p:nvPr/>
        </p:nvSpPr>
        <p:spPr>
          <a:xfrm>
            <a:off x="3990474" y="914400"/>
            <a:ext cx="4343400" cy="707886"/>
          </a:xfrm>
          <a:prstGeom prst="rect">
            <a:avLst/>
          </a:prstGeom>
          <a:noFill/>
        </p:spPr>
        <p:txBody>
          <a:bodyPr wrap="square" rtlCol="0">
            <a:spAutoFit/>
          </a:bodyPr>
          <a:lstStyle/>
          <a:p>
            <a:pPr algn="ctr"/>
            <a:r>
              <a:rPr lang="en-US" sz="2000" i="1" dirty="0"/>
              <a:t>Elevated temperature </a:t>
            </a:r>
            <a:r>
              <a:rPr lang="en-US" sz="2000" i="1" dirty="0" err="1"/>
              <a:t>Kolsky</a:t>
            </a:r>
            <a:r>
              <a:rPr lang="en-US" sz="2000" i="1" dirty="0"/>
              <a:t> Bar compression tests @ fixed strain</a:t>
            </a:r>
          </a:p>
        </p:txBody>
      </p:sp>
    </p:spTree>
    <p:extLst>
      <p:ext uri="{BB962C8B-B14F-4D97-AF65-F5344CB8AC3E}">
        <p14:creationId xmlns:p14="http://schemas.microsoft.com/office/powerpoint/2010/main" val="1949220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657600" y="1697486"/>
            <a:ext cx="5486400" cy="3986604"/>
          </a:xfrm>
          <a:prstGeom prst="rect">
            <a:avLst/>
          </a:prstGeom>
        </p:spPr>
      </p:pic>
      <p:sp>
        <p:nvSpPr>
          <p:cNvPr id="4" name="Text Placeholder 1">
            <a:extLst>
              <a:ext uri="{FF2B5EF4-FFF2-40B4-BE49-F238E27FC236}">
                <a16:creationId xmlns:a16="http://schemas.microsoft.com/office/drawing/2014/main" id="{819D040F-5239-4D78-BE16-9631F7250A49}"/>
              </a:ext>
            </a:extLst>
          </p:cNvPr>
          <p:cNvSpPr txBox="1">
            <a:spLocks/>
          </p:cNvSpPr>
          <p:nvPr/>
        </p:nvSpPr>
        <p:spPr>
          <a:xfrm>
            <a:off x="279396" y="457200"/>
            <a:ext cx="7874004" cy="612648"/>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2000" kern="1200">
                <a:solidFill>
                  <a:schemeClr val="tx1">
                    <a:lumMod val="65000"/>
                    <a:lumOff val="35000"/>
                  </a:schemeClr>
                </a:solidFill>
                <a:latin typeface="Helvetica" pitchFamily="34" charset="0"/>
                <a:ea typeface="+mn-ea"/>
                <a:cs typeface="Helvetica" pitchFamily="34" charset="0"/>
              </a:defRPr>
            </a:lvl1pPr>
            <a:lvl2pPr marL="457200" indent="0" algn="l" defTabSz="914400" rtl="0" eaLnBrk="1" latinLnBrk="0" hangingPunct="1">
              <a:spcBef>
                <a:spcPct val="20000"/>
              </a:spcBef>
              <a:buFont typeface="Arial" pitchFamily="34" charset="0"/>
              <a:buNone/>
              <a:defRPr sz="1500" kern="1200" baseline="0">
                <a:solidFill>
                  <a:schemeClr val="tx1"/>
                </a:solidFill>
                <a:latin typeface="Helvetica" pitchFamily="34" charset="0"/>
                <a:ea typeface="+mn-ea"/>
                <a:cs typeface="Helvetica" pitchFamily="34" charset="0"/>
              </a:defRPr>
            </a:lvl2pPr>
            <a:lvl3pPr marL="914400" indent="0" algn="l" defTabSz="914400" rtl="0" eaLnBrk="1" latinLnBrk="0" hangingPunct="1">
              <a:spcBef>
                <a:spcPct val="20000"/>
              </a:spcBef>
              <a:buFont typeface="Courier New" pitchFamily="49" charset="0"/>
              <a:buNone/>
              <a:defRPr sz="1500" b="0" kern="1200" baseline="0">
                <a:solidFill>
                  <a:schemeClr val="tx1"/>
                </a:solidFill>
                <a:latin typeface="Helvetica" pitchFamily="34" charset="0"/>
                <a:ea typeface="+mn-ea"/>
                <a:cs typeface="Helvetica" pitchFamily="34" charset="0"/>
              </a:defRPr>
            </a:lvl3pPr>
            <a:lvl4pPr marL="1371600" indent="0" algn="l" defTabSz="914400" rtl="0" eaLnBrk="1" latinLnBrk="0" hangingPunct="1">
              <a:spcBef>
                <a:spcPct val="20000"/>
              </a:spcBef>
              <a:buFont typeface="Arial" pitchFamily="34" charset="0"/>
              <a:buNone/>
              <a:defRPr sz="1500" kern="1200">
                <a:solidFill>
                  <a:schemeClr val="tx1"/>
                </a:solidFill>
                <a:latin typeface="Helvetica" pitchFamily="34" charset="0"/>
                <a:ea typeface="+mn-ea"/>
                <a:cs typeface="Helvetica" pitchFamily="34" charset="0"/>
              </a:defRPr>
            </a:lvl4pPr>
            <a:lvl5pPr marL="1828800" indent="0" algn="l" defTabSz="914400" rtl="0" eaLnBrk="1" latinLnBrk="0" hangingPunct="1">
              <a:spcBef>
                <a:spcPct val="20000"/>
              </a:spcBef>
              <a:buFont typeface="Wingdings" pitchFamily="2" charset="2"/>
              <a:buNone/>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Results: Inconel 625</a:t>
            </a:r>
          </a:p>
        </p:txBody>
      </p:sp>
      <p:sp>
        <p:nvSpPr>
          <p:cNvPr id="6" name="Text Placeholder 4">
            <a:extLst>
              <a:ext uri="{FF2B5EF4-FFF2-40B4-BE49-F238E27FC236}">
                <a16:creationId xmlns:a16="http://schemas.microsoft.com/office/drawing/2014/main" id="{091FCD16-9F73-4D9B-B7B4-A3AAB5F4A2E7}"/>
              </a:ext>
            </a:extLst>
          </p:cNvPr>
          <p:cNvSpPr txBox="1">
            <a:spLocks/>
          </p:cNvSpPr>
          <p:nvPr/>
        </p:nvSpPr>
        <p:spPr>
          <a:xfrm>
            <a:off x="365760" y="1697486"/>
            <a:ext cx="3139440" cy="4126902"/>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Additive IN625 shows less hardening capacity compared to wrought</a:t>
            </a:r>
          </a:p>
          <a:p>
            <a:endParaRPr lang="en-US" sz="2000" dirty="0"/>
          </a:p>
          <a:p>
            <a:r>
              <a:rPr lang="en-US" sz="2000" dirty="0"/>
              <a:t>Holloman hardening exponent indicates ductility:</a:t>
            </a:r>
          </a:p>
          <a:p>
            <a:r>
              <a:rPr lang="en-US" sz="3200" dirty="0" err="1">
                <a:latin typeface="Symbol" panose="05050102010706020507" pitchFamily="18" charset="2"/>
              </a:rPr>
              <a:t>e</a:t>
            </a:r>
            <a:r>
              <a:rPr lang="en-US" sz="2400" baseline="-25000" dirty="0" err="1"/>
              <a:t>UTS</a:t>
            </a:r>
            <a:r>
              <a:rPr lang="en-US" sz="3200" dirty="0"/>
              <a:t> </a:t>
            </a:r>
            <a:r>
              <a:rPr lang="en-US" sz="3200" dirty="0">
                <a:latin typeface="High Tower Text" panose="02040502050506030303" pitchFamily="18" charset="0"/>
              </a:rPr>
              <a:t>≈ n</a:t>
            </a:r>
          </a:p>
          <a:p>
            <a:endParaRPr lang="en-US" sz="3200" dirty="0">
              <a:latin typeface="High Tower Text" panose="02040502050506030303" pitchFamily="18" charset="0"/>
            </a:endParaRPr>
          </a:p>
          <a:p>
            <a:endParaRPr lang="en-US" sz="3200" dirty="0"/>
          </a:p>
        </p:txBody>
      </p:sp>
      <p:sp>
        <p:nvSpPr>
          <p:cNvPr id="5" name="TextBox 4"/>
          <p:cNvSpPr txBox="1"/>
          <p:nvPr/>
        </p:nvSpPr>
        <p:spPr>
          <a:xfrm>
            <a:off x="6553200" y="4343400"/>
            <a:ext cx="1372492" cy="584775"/>
          </a:xfrm>
          <a:prstGeom prst="rect">
            <a:avLst/>
          </a:prstGeom>
          <a:noFill/>
        </p:spPr>
        <p:txBody>
          <a:bodyPr wrap="none" rtlCol="0">
            <a:spAutoFit/>
          </a:bodyPr>
          <a:lstStyle/>
          <a:p>
            <a:r>
              <a:rPr lang="en-US" sz="3200" dirty="0">
                <a:latin typeface="Symbol" panose="05050102010706020507" pitchFamily="18" charset="2"/>
              </a:rPr>
              <a:t>s</a:t>
            </a:r>
            <a:r>
              <a:rPr lang="en-US" sz="3200" dirty="0"/>
              <a:t> = </a:t>
            </a:r>
            <a:r>
              <a:rPr lang="en-US" sz="3200" dirty="0">
                <a:latin typeface="Symbol" panose="05050102010706020507" pitchFamily="18" charset="2"/>
              </a:rPr>
              <a:t>ke</a:t>
            </a:r>
            <a:r>
              <a:rPr lang="en-US" sz="3200" baseline="30000" dirty="0"/>
              <a:t>n</a:t>
            </a:r>
          </a:p>
        </p:txBody>
      </p:sp>
    </p:spTree>
    <p:extLst>
      <p:ext uri="{BB962C8B-B14F-4D97-AF65-F5344CB8AC3E}">
        <p14:creationId xmlns:p14="http://schemas.microsoft.com/office/powerpoint/2010/main" val="2281629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551178" y="1752600"/>
            <a:ext cx="7330440" cy="2895600"/>
          </a:xfrm>
        </p:spPr>
        <p:txBody>
          <a:bodyPr>
            <a:noAutofit/>
          </a:bodyPr>
          <a:lstStyle/>
          <a:p>
            <a:pPr marL="285750" indent="-285750">
              <a:buFont typeface="Arial" panose="020B0604020202020204" pitchFamily="34" charset="0"/>
              <a:buChar char="•"/>
            </a:pPr>
            <a:r>
              <a:rPr lang="en-US" sz="2400" b="1" dirty="0">
                <a:solidFill>
                  <a:srgbClr val="0000FF"/>
                </a:solidFill>
              </a:rPr>
              <a:t>Significant difference in chip morphology</a:t>
            </a:r>
          </a:p>
          <a:p>
            <a:pPr lvl="1" indent="0">
              <a:buNone/>
            </a:pPr>
            <a:r>
              <a:rPr lang="en-US" sz="2000" i="1" dirty="0"/>
              <a:t>AM IN625 chips are irregular, compared to Wrought IN625 which show regular, periodic segmentation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solidFill>
                  <a:srgbClr val="FF0000"/>
                </a:solidFill>
              </a:rPr>
              <a:t>Tool wear much greater for AM material</a:t>
            </a:r>
          </a:p>
          <a:p>
            <a:pPr lvl="1" indent="0">
              <a:buNone/>
            </a:pPr>
            <a:r>
              <a:rPr lang="en-US" sz="2000" i="1" dirty="0"/>
              <a:t>Consistent with the presence of small, hard </a:t>
            </a:r>
            <a:r>
              <a:rPr lang="en-US" sz="2000" i="1" dirty="0" err="1"/>
              <a:t>intermetallics</a:t>
            </a:r>
            <a:r>
              <a:rPr lang="en-US" sz="2000" i="1" dirty="0"/>
              <a:t> in the AM material</a:t>
            </a:r>
          </a:p>
          <a:p>
            <a:pPr marL="285750" indent="-285750">
              <a:buFont typeface="Arial" panose="020B0604020202020204" pitchFamily="34" charset="0"/>
              <a:buChar char="•"/>
            </a:pPr>
            <a:endParaRPr lang="en-US" sz="2400" dirty="0"/>
          </a:p>
          <a:p>
            <a:endParaRPr lang="en-US" sz="2400" dirty="0"/>
          </a:p>
        </p:txBody>
      </p:sp>
      <p:sp>
        <p:nvSpPr>
          <p:cNvPr id="4" name="Text Placeholder 1">
            <a:extLst>
              <a:ext uri="{FF2B5EF4-FFF2-40B4-BE49-F238E27FC236}">
                <a16:creationId xmlns:a16="http://schemas.microsoft.com/office/drawing/2014/main" id="{819D040F-5239-4D78-BE16-9631F7250A49}"/>
              </a:ext>
            </a:extLst>
          </p:cNvPr>
          <p:cNvSpPr txBox="1">
            <a:spLocks/>
          </p:cNvSpPr>
          <p:nvPr/>
        </p:nvSpPr>
        <p:spPr>
          <a:xfrm>
            <a:off x="279396" y="457200"/>
            <a:ext cx="7874004" cy="612648"/>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2000" kern="1200">
                <a:solidFill>
                  <a:schemeClr val="tx1">
                    <a:lumMod val="65000"/>
                    <a:lumOff val="35000"/>
                  </a:schemeClr>
                </a:solidFill>
                <a:latin typeface="Helvetica" pitchFamily="34" charset="0"/>
                <a:ea typeface="+mn-ea"/>
                <a:cs typeface="Helvetica" pitchFamily="34" charset="0"/>
              </a:defRPr>
            </a:lvl1pPr>
            <a:lvl2pPr marL="457200" indent="0" algn="l" defTabSz="914400" rtl="0" eaLnBrk="1" latinLnBrk="0" hangingPunct="1">
              <a:spcBef>
                <a:spcPct val="20000"/>
              </a:spcBef>
              <a:buFont typeface="Arial" pitchFamily="34" charset="0"/>
              <a:buNone/>
              <a:defRPr sz="1500" kern="1200" baseline="0">
                <a:solidFill>
                  <a:schemeClr val="tx1"/>
                </a:solidFill>
                <a:latin typeface="Helvetica" pitchFamily="34" charset="0"/>
                <a:ea typeface="+mn-ea"/>
                <a:cs typeface="Helvetica" pitchFamily="34" charset="0"/>
              </a:defRPr>
            </a:lvl2pPr>
            <a:lvl3pPr marL="914400" indent="0" algn="l" defTabSz="914400" rtl="0" eaLnBrk="1" latinLnBrk="0" hangingPunct="1">
              <a:spcBef>
                <a:spcPct val="20000"/>
              </a:spcBef>
              <a:buFont typeface="Courier New" pitchFamily="49" charset="0"/>
              <a:buNone/>
              <a:defRPr sz="1500" b="0" kern="1200" baseline="0">
                <a:solidFill>
                  <a:schemeClr val="tx1"/>
                </a:solidFill>
                <a:latin typeface="Helvetica" pitchFamily="34" charset="0"/>
                <a:ea typeface="+mn-ea"/>
                <a:cs typeface="Helvetica" pitchFamily="34" charset="0"/>
              </a:defRPr>
            </a:lvl3pPr>
            <a:lvl4pPr marL="1371600" indent="0" algn="l" defTabSz="914400" rtl="0" eaLnBrk="1" latinLnBrk="0" hangingPunct="1">
              <a:spcBef>
                <a:spcPct val="20000"/>
              </a:spcBef>
              <a:buFont typeface="Arial" pitchFamily="34" charset="0"/>
              <a:buNone/>
              <a:defRPr sz="1500" kern="1200">
                <a:solidFill>
                  <a:schemeClr val="tx1"/>
                </a:solidFill>
                <a:latin typeface="Helvetica" pitchFamily="34" charset="0"/>
                <a:ea typeface="+mn-ea"/>
                <a:cs typeface="Helvetica" pitchFamily="34" charset="0"/>
              </a:defRPr>
            </a:lvl4pPr>
            <a:lvl5pPr marL="1828800" indent="0" algn="l" defTabSz="914400" rtl="0" eaLnBrk="1" latinLnBrk="0" hangingPunct="1">
              <a:spcBef>
                <a:spcPct val="20000"/>
              </a:spcBef>
              <a:buFont typeface="Wingdings" pitchFamily="2" charset="2"/>
              <a:buNone/>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Results: Inconel 625 Machining Behavior</a:t>
            </a:r>
          </a:p>
        </p:txBody>
      </p:sp>
    </p:spTree>
    <p:extLst>
      <p:ext uri="{BB962C8B-B14F-4D97-AF65-F5344CB8AC3E}">
        <p14:creationId xmlns:p14="http://schemas.microsoft.com/office/powerpoint/2010/main" val="325448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3200" dirty="0"/>
              <a:t>Conclusions</a:t>
            </a:r>
          </a:p>
        </p:txBody>
      </p:sp>
      <p:sp>
        <p:nvSpPr>
          <p:cNvPr id="3" name="Text Placeholder 2"/>
          <p:cNvSpPr>
            <a:spLocks noGrp="1"/>
          </p:cNvSpPr>
          <p:nvPr>
            <p:ph type="body" sz="quarter" idx="15"/>
          </p:nvPr>
        </p:nvSpPr>
        <p:spPr>
          <a:xfrm>
            <a:off x="457200" y="1295400"/>
            <a:ext cx="8001000" cy="4343400"/>
          </a:xfrm>
        </p:spPr>
        <p:txBody>
          <a:bodyPr>
            <a:noAutofit/>
          </a:bodyPr>
          <a:lstStyle/>
          <a:p>
            <a:pPr marL="628650" indent="-342900">
              <a:spcBef>
                <a:spcPts val="600"/>
              </a:spcBef>
              <a:spcAft>
                <a:spcPts val="600"/>
              </a:spcAft>
              <a:buFont typeface="Arial" panose="020B0604020202020204" pitchFamily="34" charset="0"/>
              <a:buChar char="•"/>
            </a:pPr>
            <a:r>
              <a:rPr lang="en-US" sz="1800" dirty="0"/>
              <a:t>Hybrid manufacturing is an important step in bringing “new” additive materials to market</a:t>
            </a:r>
          </a:p>
          <a:p>
            <a:pPr marL="628650" indent="-342900">
              <a:spcBef>
                <a:spcPts val="600"/>
              </a:spcBef>
              <a:spcAft>
                <a:spcPts val="600"/>
              </a:spcAft>
              <a:buFont typeface="Arial" panose="020B0604020202020204" pitchFamily="34" charset="0"/>
              <a:buChar char="•"/>
            </a:pPr>
            <a:r>
              <a:rPr lang="en-US" sz="1800" dirty="0"/>
              <a:t>Additively built materials can, despite identical starting chemistries, display very different mechanical properties</a:t>
            </a:r>
          </a:p>
          <a:p>
            <a:pPr marL="1371600" lvl="1" indent="-342900">
              <a:spcBef>
                <a:spcPts val="0"/>
              </a:spcBef>
              <a:spcAft>
                <a:spcPts val="600"/>
              </a:spcAft>
            </a:pPr>
            <a:r>
              <a:rPr lang="en-US" sz="1600" i="1" dirty="0">
                <a:solidFill>
                  <a:srgbClr val="FF0000"/>
                </a:solidFill>
              </a:rPr>
              <a:t>Due to significant differences in thermo-mechanical processing routes</a:t>
            </a:r>
          </a:p>
          <a:p>
            <a:pPr marL="628650" indent="-342900">
              <a:spcBef>
                <a:spcPts val="600"/>
              </a:spcBef>
              <a:spcAft>
                <a:spcPts val="600"/>
              </a:spcAft>
              <a:buFont typeface="Arial" panose="020B0604020202020204" pitchFamily="34" charset="0"/>
              <a:buChar char="•"/>
            </a:pPr>
            <a:r>
              <a:rPr lang="en-US" sz="1800" b="1" dirty="0"/>
              <a:t>AM 17-4 </a:t>
            </a:r>
            <a:r>
              <a:rPr lang="en-US" sz="1800" dirty="0"/>
              <a:t>contains </a:t>
            </a:r>
            <a:r>
              <a:rPr lang="en-US" sz="1800" b="1" dirty="0"/>
              <a:t>significant FCC austenite </a:t>
            </a:r>
            <a:r>
              <a:rPr lang="en-US" sz="1800" dirty="0"/>
              <a:t>compared to BCC (martensite) wrought 17-4.  The result is different strength and strain hardening behavior below 750 °C (FCC transformation temperature)</a:t>
            </a:r>
          </a:p>
          <a:p>
            <a:pPr marL="1371600" lvl="1" indent="-342900">
              <a:spcBef>
                <a:spcPts val="0"/>
              </a:spcBef>
              <a:spcAft>
                <a:spcPts val="600"/>
              </a:spcAft>
            </a:pPr>
            <a:r>
              <a:rPr lang="en-US" sz="1600" i="1" dirty="0">
                <a:solidFill>
                  <a:srgbClr val="FF0000"/>
                </a:solidFill>
              </a:rPr>
              <a:t>Effects on machining behavior to be explored</a:t>
            </a:r>
          </a:p>
          <a:p>
            <a:pPr marL="628650" indent="-342900">
              <a:spcBef>
                <a:spcPts val="600"/>
              </a:spcBef>
              <a:spcAft>
                <a:spcPts val="600"/>
              </a:spcAft>
              <a:buFont typeface="Arial" panose="020B0604020202020204" pitchFamily="34" charset="0"/>
              <a:buChar char="•"/>
            </a:pPr>
            <a:r>
              <a:rPr lang="en-US" sz="1800" b="1" dirty="0"/>
              <a:t>AM IN625</a:t>
            </a:r>
            <a:r>
              <a:rPr lang="en-US" sz="1800" dirty="0"/>
              <a:t>: high temperature </a:t>
            </a:r>
            <a:r>
              <a:rPr lang="en-US" sz="1800" dirty="0" err="1"/>
              <a:t>intermetallics</a:t>
            </a:r>
            <a:r>
              <a:rPr lang="en-US" sz="1800" dirty="0"/>
              <a:t> enhance strength, reduce hardening capacity and ductility up to 1000 °C</a:t>
            </a:r>
          </a:p>
          <a:p>
            <a:pPr marL="1371600" lvl="1" indent="-342900">
              <a:spcBef>
                <a:spcPts val="0"/>
              </a:spcBef>
              <a:spcAft>
                <a:spcPts val="600"/>
              </a:spcAft>
            </a:pPr>
            <a:r>
              <a:rPr lang="en-US" sz="1600" i="1" dirty="0">
                <a:solidFill>
                  <a:srgbClr val="FF0000"/>
                </a:solidFill>
              </a:rPr>
              <a:t>AM exhibits different chip morphology and increased tool wear</a:t>
            </a:r>
          </a:p>
        </p:txBody>
      </p:sp>
    </p:spTree>
    <p:extLst>
      <p:ext uri="{BB962C8B-B14F-4D97-AF65-F5344CB8AC3E}">
        <p14:creationId xmlns:p14="http://schemas.microsoft.com/office/powerpoint/2010/main" val="1550388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41696" y="457200"/>
            <a:ext cx="8497504" cy="533400"/>
          </a:xfrm>
        </p:spPr>
        <p:txBody>
          <a:bodyPr/>
          <a:lstStyle/>
          <a:p>
            <a:r>
              <a:rPr lang="en-US" sz="3200" dirty="0"/>
              <a:t>Machinability of Additively-Produced Materials</a:t>
            </a:r>
          </a:p>
        </p:txBody>
      </p:sp>
      <p:sp>
        <p:nvSpPr>
          <p:cNvPr id="3" name="Text Placeholder 2"/>
          <p:cNvSpPr>
            <a:spLocks noGrp="1"/>
          </p:cNvSpPr>
          <p:nvPr>
            <p:ph type="body" sz="quarter" idx="15"/>
          </p:nvPr>
        </p:nvSpPr>
        <p:spPr>
          <a:xfrm>
            <a:off x="365760" y="1524000"/>
            <a:ext cx="8168640" cy="4422648"/>
          </a:xfrm>
        </p:spPr>
        <p:txBody>
          <a:bodyPr>
            <a:noAutofit/>
          </a:bodyPr>
          <a:lstStyle/>
          <a:p>
            <a:pPr marL="342900" indent="-342900">
              <a:spcBef>
                <a:spcPts val="1200"/>
              </a:spcBef>
              <a:spcAft>
                <a:spcPts val="600"/>
              </a:spcAft>
              <a:buFont typeface="Arial" panose="020B0604020202020204" pitchFamily="34" charset="0"/>
              <a:buChar char="•"/>
            </a:pPr>
            <a:r>
              <a:rPr lang="en-US" sz="2800" i="1" dirty="0"/>
              <a:t>Machinability</a:t>
            </a:r>
            <a:r>
              <a:rPr lang="en-US" sz="2800" dirty="0"/>
              <a:t> can be a </a:t>
            </a:r>
            <a:r>
              <a:rPr lang="en-US" sz="2800" b="1" dirty="0">
                <a:effectLst>
                  <a:outerShdw blurRad="38100" dist="38100" dir="2700000" algn="tl">
                    <a:srgbClr val="000000">
                      <a:alpha val="43137"/>
                    </a:srgbClr>
                  </a:outerShdw>
                </a:effectLst>
              </a:rPr>
              <a:t>critical barrier </a:t>
            </a:r>
            <a:r>
              <a:rPr lang="en-US" sz="2800" dirty="0"/>
              <a:t>to new material deployment</a:t>
            </a:r>
          </a:p>
          <a:p>
            <a:pPr marL="1085850" lvl="1" indent="-342900">
              <a:spcBef>
                <a:spcPts val="0"/>
              </a:spcBef>
              <a:spcAft>
                <a:spcPts val="600"/>
              </a:spcAft>
            </a:pPr>
            <a:r>
              <a:rPr lang="en-US" sz="2400" i="1" dirty="0"/>
              <a:t>Additive material properties can be </a:t>
            </a:r>
            <a:r>
              <a:rPr lang="en-US" sz="2400" i="1" dirty="0">
                <a:solidFill>
                  <a:srgbClr val="0000FF"/>
                </a:solidFill>
              </a:rPr>
              <a:t>quite different </a:t>
            </a:r>
            <a:r>
              <a:rPr lang="en-US" sz="2400" i="1" dirty="0"/>
              <a:t>than their </a:t>
            </a:r>
            <a:r>
              <a:rPr lang="en-US" sz="2400" i="1" dirty="0">
                <a:solidFill>
                  <a:srgbClr val="00B050"/>
                </a:solidFill>
                <a:effectLst>
                  <a:outerShdw blurRad="38100" dist="38100" dir="2700000" algn="tl">
                    <a:srgbClr val="000000">
                      <a:alpha val="43137"/>
                    </a:srgbClr>
                  </a:outerShdw>
                </a:effectLst>
              </a:rPr>
              <a:t>traditionally-processed</a:t>
            </a:r>
            <a:r>
              <a:rPr lang="en-US" sz="2400" i="1" dirty="0"/>
              <a:t> counterparts, and therefore might be considered “new materials”</a:t>
            </a:r>
          </a:p>
          <a:p>
            <a:pPr marL="1085850" lvl="1" indent="-342900">
              <a:spcBef>
                <a:spcPts val="0"/>
              </a:spcBef>
              <a:spcAft>
                <a:spcPts val="600"/>
              </a:spcAft>
            </a:pPr>
            <a:r>
              <a:rPr lang="en-US" sz="2400" i="1" dirty="0">
                <a:solidFill>
                  <a:srgbClr val="FF0000"/>
                </a:solidFill>
              </a:rPr>
              <a:t>How different are additive materials from wrought under dynamic loading and heating conditions?</a:t>
            </a:r>
          </a:p>
          <a:p>
            <a:endParaRPr lang="en-US" sz="2800" dirty="0"/>
          </a:p>
          <a:p>
            <a:endParaRPr lang="en-US" sz="2800" dirty="0"/>
          </a:p>
        </p:txBody>
      </p:sp>
    </p:spTree>
    <p:extLst>
      <p:ext uri="{BB962C8B-B14F-4D97-AF65-F5344CB8AC3E}">
        <p14:creationId xmlns:p14="http://schemas.microsoft.com/office/powerpoint/2010/main" val="1483016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026404" cy="381000"/>
          </a:xfrm>
        </p:spPr>
        <p:txBody>
          <a:bodyPr/>
          <a:lstStyle/>
          <a:p>
            <a:r>
              <a:rPr lang="en-US" sz="3200" dirty="0"/>
              <a:t>Graphite Foil Correction – Wave Analysis</a:t>
            </a:r>
          </a:p>
        </p:txBody>
      </p:sp>
      <p:sp>
        <p:nvSpPr>
          <p:cNvPr id="3" name="Text Placeholder 2"/>
          <p:cNvSpPr>
            <a:spLocks noGrp="1"/>
          </p:cNvSpPr>
          <p:nvPr>
            <p:ph type="body" sz="quarter" idx="15"/>
          </p:nvPr>
        </p:nvSpPr>
        <p:spPr>
          <a:xfrm>
            <a:off x="838200" y="4209130"/>
            <a:ext cx="3200400" cy="1387617"/>
          </a:xfrm>
        </p:spPr>
        <p:txBody>
          <a:bodyPr>
            <a:noAutofit/>
          </a:bodyPr>
          <a:lstStyle/>
          <a:p>
            <a:r>
              <a:rPr lang="en-US" sz="2000" dirty="0"/>
              <a:t>A foil contraction model is determined from </a:t>
            </a:r>
            <a:r>
              <a:rPr lang="en-US" sz="2000" b="1" i="1" dirty="0"/>
              <a:t>foil-only measurements</a:t>
            </a:r>
            <a:r>
              <a:rPr lang="en-US" sz="2000" dirty="0"/>
              <a:t> (room T and heated)</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6" name="Group 5"/>
          <p:cNvGrpSpPr/>
          <p:nvPr/>
        </p:nvGrpSpPr>
        <p:grpSpPr>
          <a:xfrm>
            <a:off x="2138082" y="1970634"/>
            <a:ext cx="4719918" cy="1534566"/>
            <a:chOff x="2138082" y="1752600"/>
            <a:chExt cx="4719918" cy="1534566"/>
          </a:xfrm>
        </p:grpSpPr>
        <p:graphicFrame>
          <p:nvGraphicFramePr>
            <p:cNvPr id="5" name="Object 4"/>
            <p:cNvGraphicFramePr>
              <a:graphicFrameLocks noChangeAspect="1"/>
            </p:cNvGraphicFramePr>
            <p:nvPr>
              <p:extLst/>
            </p:nvPr>
          </p:nvGraphicFramePr>
          <p:xfrm>
            <a:off x="2214282" y="1752600"/>
            <a:ext cx="4643718" cy="914400"/>
          </p:xfrm>
          <a:graphic>
            <a:graphicData uri="http://schemas.openxmlformats.org/presentationml/2006/ole">
              <mc:AlternateContent xmlns:mc="http://schemas.openxmlformats.org/markup-compatibility/2006">
                <mc:Choice xmlns:v="urn:schemas-microsoft-com:vml" Requires="v">
                  <p:oleObj spid="_x0000_s2147" name="Equation" r:id="rId3" imgW="2463800" imgH="482600" progId="Equation.3">
                    <p:embed/>
                  </p:oleObj>
                </mc:Choice>
                <mc:Fallback>
                  <p:oleObj name="Equation" r:id="rId3" imgW="2463800" imgH="4826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282" y="1752600"/>
                          <a:ext cx="4643718" cy="914400"/>
                        </a:xfrm>
                        <a:prstGeom prst="rect">
                          <a:avLst/>
                        </a:prstGeom>
                        <a:noFill/>
                      </p:spPr>
                    </p:pic>
                  </p:oleObj>
                </mc:Fallback>
              </mc:AlternateContent>
            </a:graphicData>
          </a:graphic>
        </p:graphicFrame>
        <p:sp>
          <p:nvSpPr>
            <p:cNvPr id="7" name="TextBox 6"/>
            <p:cNvSpPr txBox="1"/>
            <p:nvPr/>
          </p:nvSpPr>
          <p:spPr>
            <a:xfrm>
              <a:off x="3644380" y="2640835"/>
              <a:ext cx="1444114" cy="646331"/>
            </a:xfrm>
            <a:prstGeom prst="rect">
              <a:avLst/>
            </a:prstGeom>
            <a:noFill/>
          </p:spPr>
          <p:txBody>
            <a:bodyPr wrap="none" rtlCol="0">
              <a:spAutoFit/>
            </a:bodyPr>
            <a:lstStyle/>
            <a:p>
              <a:pPr algn="ctr"/>
              <a:r>
                <a:rPr lang="en-US" dirty="0"/>
                <a:t>total</a:t>
              </a:r>
            </a:p>
            <a:p>
              <a:pPr algn="ctr"/>
              <a:r>
                <a:rPr lang="en-US" dirty="0"/>
                <a:t>displacement</a:t>
              </a:r>
            </a:p>
          </p:txBody>
        </p:sp>
        <p:sp>
          <p:nvSpPr>
            <p:cNvPr id="8" name="TextBox 7"/>
            <p:cNvSpPr txBox="1"/>
            <p:nvPr/>
          </p:nvSpPr>
          <p:spPr>
            <a:xfrm>
              <a:off x="2138082" y="2640835"/>
              <a:ext cx="1256306" cy="646331"/>
            </a:xfrm>
            <a:prstGeom prst="rect">
              <a:avLst/>
            </a:prstGeom>
            <a:noFill/>
          </p:spPr>
          <p:txBody>
            <a:bodyPr wrap="none" rtlCol="0">
              <a:spAutoFit/>
            </a:bodyPr>
            <a:lstStyle/>
            <a:p>
              <a:pPr algn="ctr"/>
              <a:r>
                <a:rPr lang="en-US" dirty="0"/>
                <a:t>sample</a:t>
              </a:r>
            </a:p>
            <a:p>
              <a:pPr algn="ctr"/>
              <a:r>
                <a:rPr lang="en-US" dirty="0"/>
                <a:t>contraction</a:t>
              </a:r>
            </a:p>
          </p:txBody>
        </p:sp>
        <p:sp>
          <p:nvSpPr>
            <p:cNvPr id="9" name="TextBox 8"/>
            <p:cNvSpPr txBox="1"/>
            <p:nvPr/>
          </p:nvSpPr>
          <p:spPr>
            <a:xfrm>
              <a:off x="5396129" y="2640834"/>
              <a:ext cx="1256306" cy="646331"/>
            </a:xfrm>
            <a:prstGeom prst="rect">
              <a:avLst/>
            </a:prstGeom>
            <a:noFill/>
          </p:spPr>
          <p:txBody>
            <a:bodyPr wrap="none" rtlCol="0">
              <a:spAutoFit/>
            </a:bodyPr>
            <a:lstStyle/>
            <a:p>
              <a:pPr algn="ctr"/>
              <a:r>
                <a:rPr lang="en-US" dirty="0"/>
                <a:t>foil</a:t>
              </a:r>
            </a:p>
            <a:p>
              <a:pPr algn="ctr"/>
              <a:r>
                <a:rPr lang="en-US" dirty="0"/>
                <a:t>contraction</a:t>
              </a:r>
            </a:p>
          </p:txBody>
        </p:sp>
        <p:sp>
          <p:nvSpPr>
            <p:cNvPr id="10" name="TextBox 9"/>
            <p:cNvSpPr txBox="1"/>
            <p:nvPr/>
          </p:nvSpPr>
          <p:spPr>
            <a:xfrm>
              <a:off x="3289910" y="2562060"/>
              <a:ext cx="439544" cy="707886"/>
            </a:xfrm>
            <a:prstGeom prst="rect">
              <a:avLst/>
            </a:prstGeom>
            <a:noFill/>
          </p:spPr>
          <p:txBody>
            <a:bodyPr wrap="none" rtlCol="0">
              <a:spAutoFit/>
            </a:bodyPr>
            <a:lstStyle/>
            <a:p>
              <a:pPr algn="ctr"/>
              <a:r>
                <a:rPr lang="en-US" sz="4000" dirty="0"/>
                <a:t>=</a:t>
              </a:r>
            </a:p>
          </p:txBody>
        </p:sp>
        <p:sp>
          <p:nvSpPr>
            <p:cNvPr id="11" name="TextBox 10"/>
            <p:cNvSpPr txBox="1"/>
            <p:nvPr/>
          </p:nvSpPr>
          <p:spPr>
            <a:xfrm>
              <a:off x="5061307" y="2562060"/>
              <a:ext cx="341760" cy="707886"/>
            </a:xfrm>
            <a:prstGeom prst="rect">
              <a:avLst/>
            </a:prstGeom>
            <a:noFill/>
          </p:spPr>
          <p:txBody>
            <a:bodyPr wrap="none" rtlCol="0">
              <a:spAutoFit/>
            </a:bodyPr>
            <a:lstStyle/>
            <a:p>
              <a:pPr algn="ctr"/>
              <a:r>
                <a:rPr lang="en-US" sz="4000" dirty="0"/>
                <a:t>-</a:t>
              </a:r>
            </a:p>
          </p:txBody>
        </p:sp>
      </p:grpSp>
      <p:sp>
        <p:nvSpPr>
          <p:cNvPr id="13" name="TextBox 12"/>
          <p:cNvSpPr txBox="1"/>
          <p:nvPr/>
        </p:nvSpPr>
        <p:spPr>
          <a:xfrm>
            <a:off x="152400" y="1346537"/>
            <a:ext cx="8991600" cy="1015663"/>
          </a:xfrm>
          <a:prstGeom prst="rect">
            <a:avLst/>
          </a:prstGeom>
          <a:noFill/>
        </p:spPr>
        <p:txBody>
          <a:bodyPr wrap="square" rtlCol="0">
            <a:spAutoFit/>
          </a:bodyPr>
          <a:lstStyle/>
          <a:p>
            <a:r>
              <a:rPr lang="en-US" sz="2000" dirty="0"/>
              <a:t>The strain-time response of the specimen is extracted from </a:t>
            </a:r>
            <a:r>
              <a:rPr lang="en-US" sz="2000" b="1" dirty="0"/>
              <a:t>reflected pulse data </a:t>
            </a:r>
            <a:r>
              <a:rPr lang="en-US" sz="2000" dirty="0"/>
              <a:t>by subtracting the foil contribution from the total displacement between the bars:</a:t>
            </a:r>
          </a:p>
          <a:p>
            <a:endParaRPr lang="en-US" sz="2000" dirty="0"/>
          </a:p>
        </p:txBody>
      </p:sp>
      <p:pic>
        <p:nvPicPr>
          <p:cNvPr id="2057"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9970" y="3505200"/>
            <a:ext cx="4114800" cy="2795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3871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3200" dirty="0"/>
              <a:t>Materials Genome Initiative</a:t>
            </a:r>
          </a:p>
        </p:txBody>
      </p:sp>
      <p:sp>
        <p:nvSpPr>
          <p:cNvPr id="3" name="Text Placeholder 2"/>
          <p:cNvSpPr>
            <a:spLocks noGrp="1"/>
          </p:cNvSpPr>
          <p:nvPr>
            <p:ph type="body" sz="quarter" idx="15"/>
          </p:nvPr>
        </p:nvSpPr>
        <p:spPr>
          <a:xfrm>
            <a:off x="365760" y="2057400"/>
            <a:ext cx="5958840" cy="3889248"/>
          </a:xfrm>
        </p:spPr>
        <p:txBody>
          <a:bodyPr>
            <a:normAutofit/>
          </a:bodyPr>
          <a:lstStyle/>
          <a:p>
            <a:endParaRPr lang="en-US" sz="2400" dirty="0"/>
          </a:p>
          <a:p>
            <a:r>
              <a:rPr lang="en-US" sz="2400" dirty="0"/>
              <a:t>“…to discover, </a:t>
            </a:r>
            <a:r>
              <a:rPr lang="en-US" sz="2400" b="1" dirty="0"/>
              <a:t>manufacture</a:t>
            </a:r>
            <a:r>
              <a:rPr lang="en-US" sz="2400" dirty="0"/>
              <a:t>, and deploy advanced materials twice as fast, at a fraction of the cost.”</a:t>
            </a:r>
          </a:p>
          <a:p>
            <a:r>
              <a:rPr lang="en-US" sz="2400" dirty="0"/>
              <a:t>		-</a:t>
            </a:r>
            <a:r>
              <a:rPr lang="en-US" sz="2400" i="1" dirty="0">
                <a:solidFill>
                  <a:srgbClr val="7030A0"/>
                </a:solidFill>
              </a:rPr>
              <a:t>www.whitehouse.gov/</a:t>
            </a:r>
            <a:r>
              <a:rPr lang="en-US" sz="2400" i="1" dirty="0" err="1">
                <a:solidFill>
                  <a:srgbClr val="7030A0"/>
                </a:solidFill>
              </a:rPr>
              <a:t>mgi</a:t>
            </a:r>
            <a:endParaRPr lang="en-US" sz="2400" i="1" dirty="0">
              <a:solidFill>
                <a:srgbClr val="7030A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9205" y="2133600"/>
            <a:ext cx="2374011"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3259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5" y="457200"/>
            <a:ext cx="7945645" cy="533400"/>
          </a:xfrm>
        </p:spPr>
        <p:txBody>
          <a:bodyPr/>
          <a:lstStyle/>
          <a:p>
            <a:r>
              <a:rPr lang="en-US" sz="3200" dirty="0"/>
              <a:t>Conditions During Machining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676400"/>
            <a:ext cx="3496082" cy="3344677"/>
          </a:xfrm>
          <a:prstGeom prst="rect">
            <a:avLst/>
          </a:prstGeom>
        </p:spPr>
      </p:pic>
      <p:cxnSp>
        <p:nvCxnSpPr>
          <p:cNvPr id="9" name="Straight Connector 8"/>
          <p:cNvCxnSpPr/>
          <p:nvPr/>
        </p:nvCxnSpPr>
        <p:spPr>
          <a:xfrm flipV="1">
            <a:off x="7844042" y="1676400"/>
            <a:ext cx="233158" cy="27754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077200" y="1676400"/>
            <a:ext cx="2956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372882" y="1676400"/>
            <a:ext cx="0" cy="27754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7844042" y="4451818"/>
            <a:ext cx="5288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919530" y="5105400"/>
            <a:ext cx="3412088" cy="830997"/>
          </a:xfrm>
          <a:prstGeom prst="rect">
            <a:avLst/>
          </a:prstGeom>
          <a:noFill/>
        </p:spPr>
        <p:txBody>
          <a:bodyPr wrap="none" rtlCol="0">
            <a:spAutoFit/>
          </a:bodyPr>
          <a:lstStyle/>
          <a:p>
            <a:pPr algn="ctr"/>
            <a:r>
              <a:rPr lang="en-US" sz="2400" i="1" dirty="0">
                <a:effectLst>
                  <a:outerShdw blurRad="38100" dist="38100" dir="2700000" algn="tl">
                    <a:srgbClr val="000000">
                      <a:alpha val="43137"/>
                    </a:srgbClr>
                  </a:outerShdw>
                </a:effectLst>
              </a:rPr>
              <a:t>Titanium, 1 m/s feed rate,</a:t>
            </a:r>
          </a:p>
          <a:p>
            <a:pPr algn="ctr"/>
            <a:r>
              <a:rPr lang="en-US" sz="2400" i="1" dirty="0">
                <a:effectLst>
                  <a:outerShdw blurRad="38100" dist="38100" dir="2700000" algn="tl">
                    <a:srgbClr val="000000">
                      <a:alpha val="43137"/>
                    </a:srgbClr>
                  </a:outerShdw>
                </a:effectLst>
              </a:rPr>
              <a:t>0.5 mm cut depth</a:t>
            </a:r>
          </a:p>
        </p:txBody>
      </p:sp>
      <p:sp>
        <p:nvSpPr>
          <p:cNvPr id="12" name="TextBox 11"/>
          <p:cNvSpPr txBox="1"/>
          <p:nvPr/>
        </p:nvSpPr>
        <p:spPr>
          <a:xfrm>
            <a:off x="8372884" y="3076033"/>
            <a:ext cx="567528" cy="369332"/>
          </a:xfrm>
          <a:prstGeom prst="rect">
            <a:avLst/>
          </a:prstGeom>
          <a:noFill/>
        </p:spPr>
        <p:txBody>
          <a:bodyPr wrap="none" rtlCol="0">
            <a:spAutoFit/>
          </a:bodyPr>
          <a:lstStyle/>
          <a:p>
            <a:pPr algn="ctr"/>
            <a:r>
              <a:rPr lang="en-US" i="1" dirty="0">
                <a:effectLst>
                  <a:outerShdw blurRad="38100" dist="38100" dir="2700000" algn="tl">
                    <a:srgbClr val="000000">
                      <a:alpha val="43137"/>
                    </a:srgbClr>
                  </a:outerShdw>
                </a:effectLst>
              </a:rPr>
              <a:t>Tool</a:t>
            </a:r>
          </a:p>
        </p:txBody>
      </p:sp>
      <p:sp>
        <p:nvSpPr>
          <p:cNvPr id="14" name="Text Placeholder 2"/>
          <p:cNvSpPr txBox="1">
            <a:spLocks/>
          </p:cNvSpPr>
          <p:nvPr/>
        </p:nvSpPr>
        <p:spPr>
          <a:xfrm>
            <a:off x="-423732" y="1920985"/>
            <a:ext cx="5300530" cy="3100092"/>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None/>
            </a:pPr>
            <a:r>
              <a:rPr lang="en-US" sz="2800" i="1" dirty="0" err="1"/>
              <a:t>Workpiece</a:t>
            </a:r>
            <a:r>
              <a:rPr lang="en-US" sz="2800" i="1" dirty="0"/>
              <a:t> material is subject to extreme loading</a:t>
            </a:r>
          </a:p>
          <a:p>
            <a:pPr marL="1028700" lvl="1"/>
            <a:r>
              <a:rPr lang="en-US" sz="2400" i="1" dirty="0"/>
              <a:t>Plastic Strains to </a:t>
            </a:r>
            <a:r>
              <a:rPr lang="en-US" sz="2400" b="1" i="1" dirty="0"/>
              <a:t>500%</a:t>
            </a:r>
            <a:endParaRPr lang="en-US" sz="2400" i="1" dirty="0"/>
          </a:p>
          <a:p>
            <a:pPr marL="1028700" lvl="1"/>
            <a:r>
              <a:rPr lang="en-US" sz="2400" b="1" i="1" dirty="0">
                <a:solidFill>
                  <a:srgbClr val="0000FF"/>
                </a:solidFill>
              </a:rPr>
              <a:t>Strain rates </a:t>
            </a:r>
            <a:r>
              <a:rPr lang="en-US" sz="2400" i="1" dirty="0"/>
              <a:t>to </a:t>
            </a:r>
            <a:r>
              <a:rPr lang="en-US" sz="2400" b="1" i="1" dirty="0"/>
              <a:t>10</a:t>
            </a:r>
            <a:r>
              <a:rPr lang="en-US" sz="2400" b="1" i="1" baseline="30000" dirty="0"/>
              <a:t>6</a:t>
            </a:r>
            <a:r>
              <a:rPr lang="en-US" sz="2400" i="1" dirty="0"/>
              <a:t> /s</a:t>
            </a:r>
          </a:p>
          <a:p>
            <a:pPr marL="1028700" lvl="1"/>
            <a:r>
              <a:rPr lang="en-US" sz="2400" i="1" dirty="0">
                <a:solidFill>
                  <a:srgbClr val="00B050"/>
                </a:solidFill>
              </a:rPr>
              <a:t>Temperatures</a:t>
            </a:r>
            <a:r>
              <a:rPr lang="en-US" sz="2400" i="1" dirty="0"/>
              <a:t> to </a:t>
            </a:r>
            <a:r>
              <a:rPr lang="en-US" sz="2400" b="1" i="1" dirty="0"/>
              <a:t>1000 °C</a:t>
            </a:r>
            <a:endParaRPr lang="en-US" sz="2400" i="1" dirty="0"/>
          </a:p>
          <a:p>
            <a:pPr marL="1028700" lvl="1"/>
            <a:r>
              <a:rPr lang="en-US" sz="2400" b="1" i="1" dirty="0">
                <a:solidFill>
                  <a:srgbClr val="FF0000"/>
                </a:solidFill>
              </a:rPr>
              <a:t>Heating rates</a:t>
            </a:r>
            <a:r>
              <a:rPr lang="en-US" sz="2400" i="1" dirty="0"/>
              <a:t> to </a:t>
            </a:r>
            <a:r>
              <a:rPr lang="en-US" sz="2400" b="1" i="1" dirty="0"/>
              <a:t>10</a:t>
            </a:r>
            <a:r>
              <a:rPr lang="en-US" sz="2400" b="1" i="1" baseline="30000" dirty="0"/>
              <a:t>6</a:t>
            </a:r>
            <a:r>
              <a:rPr lang="en-US" sz="2400" b="1" i="1" dirty="0"/>
              <a:t> °C/s </a:t>
            </a:r>
          </a:p>
          <a:p>
            <a:pPr marL="742950" lvl="2"/>
            <a:endParaRPr lang="en-US" sz="2800" dirty="0"/>
          </a:p>
        </p:txBody>
      </p:sp>
    </p:spTree>
    <p:extLst>
      <p:ext uri="{BB962C8B-B14F-4D97-AF65-F5344CB8AC3E}">
        <p14:creationId xmlns:p14="http://schemas.microsoft.com/office/powerpoint/2010/main" val="4144775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5" y="457200"/>
            <a:ext cx="7945645" cy="533400"/>
          </a:xfrm>
        </p:spPr>
        <p:txBody>
          <a:bodyPr/>
          <a:lstStyle/>
          <a:p>
            <a:r>
              <a:rPr lang="en-US" sz="3600" dirty="0"/>
              <a:t>One Big Caveat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676400"/>
            <a:ext cx="3496082" cy="3344677"/>
          </a:xfrm>
          <a:prstGeom prst="rect">
            <a:avLst/>
          </a:prstGeom>
        </p:spPr>
      </p:pic>
      <p:cxnSp>
        <p:nvCxnSpPr>
          <p:cNvPr id="9" name="Straight Connector 8"/>
          <p:cNvCxnSpPr/>
          <p:nvPr/>
        </p:nvCxnSpPr>
        <p:spPr>
          <a:xfrm flipV="1">
            <a:off x="7844042" y="1676400"/>
            <a:ext cx="233158" cy="27754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077200" y="1676400"/>
            <a:ext cx="2956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372882" y="1676400"/>
            <a:ext cx="0" cy="27754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7844042" y="4451818"/>
            <a:ext cx="5288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919530" y="5105400"/>
            <a:ext cx="3412088" cy="830997"/>
          </a:xfrm>
          <a:prstGeom prst="rect">
            <a:avLst/>
          </a:prstGeom>
          <a:noFill/>
        </p:spPr>
        <p:txBody>
          <a:bodyPr wrap="none" rtlCol="0">
            <a:spAutoFit/>
          </a:bodyPr>
          <a:lstStyle/>
          <a:p>
            <a:pPr algn="ctr"/>
            <a:r>
              <a:rPr lang="en-US" sz="2400" i="1" dirty="0">
                <a:effectLst>
                  <a:outerShdw blurRad="38100" dist="38100" dir="2700000" algn="tl">
                    <a:srgbClr val="000000">
                      <a:alpha val="43137"/>
                    </a:srgbClr>
                  </a:outerShdw>
                </a:effectLst>
              </a:rPr>
              <a:t>Titanium, 1 m/s feed rate,</a:t>
            </a:r>
          </a:p>
          <a:p>
            <a:pPr algn="ctr"/>
            <a:r>
              <a:rPr lang="en-US" sz="2400" i="1" dirty="0">
                <a:effectLst>
                  <a:outerShdw blurRad="38100" dist="38100" dir="2700000" algn="tl">
                    <a:srgbClr val="000000">
                      <a:alpha val="43137"/>
                    </a:srgbClr>
                  </a:outerShdw>
                </a:effectLst>
              </a:rPr>
              <a:t>0.5 mm cut depth</a:t>
            </a:r>
          </a:p>
        </p:txBody>
      </p:sp>
      <p:sp>
        <p:nvSpPr>
          <p:cNvPr id="12" name="TextBox 11"/>
          <p:cNvSpPr txBox="1"/>
          <p:nvPr/>
        </p:nvSpPr>
        <p:spPr>
          <a:xfrm>
            <a:off x="8372884" y="3076033"/>
            <a:ext cx="567528" cy="369332"/>
          </a:xfrm>
          <a:prstGeom prst="rect">
            <a:avLst/>
          </a:prstGeom>
          <a:noFill/>
        </p:spPr>
        <p:txBody>
          <a:bodyPr wrap="none" rtlCol="0">
            <a:spAutoFit/>
          </a:bodyPr>
          <a:lstStyle/>
          <a:p>
            <a:pPr algn="ctr"/>
            <a:r>
              <a:rPr lang="en-US" i="1" dirty="0">
                <a:effectLst>
                  <a:outerShdw blurRad="38100" dist="38100" dir="2700000" algn="tl">
                    <a:srgbClr val="000000">
                      <a:alpha val="43137"/>
                    </a:srgbClr>
                  </a:outerShdw>
                </a:effectLst>
              </a:rPr>
              <a:t>Tool</a:t>
            </a:r>
          </a:p>
        </p:txBody>
      </p:sp>
      <p:sp>
        <p:nvSpPr>
          <p:cNvPr id="14" name="Text Placeholder 2"/>
          <p:cNvSpPr txBox="1">
            <a:spLocks/>
          </p:cNvSpPr>
          <p:nvPr/>
        </p:nvSpPr>
        <p:spPr>
          <a:xfrm>
            <a:off x="366252" y="1676400"/>
            <a:ext cx="4495798" cy="4523875"/>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sz="2800" i="1" dirty="0"/>
              <a:t>High temperature </a:t>
            </a:r>
            <a:r>
              <a:rPr lang="en-US" sz="2800" i="1" dirty="0" err="1"/>
              <a:t>Kolsky</a:t>
            </a:r>
            <a:r>
              <a:rPr lang="en-US" sz="2800" i="1" dirty="0"/>
              <a:t> bar testing is </a:t>
            </a:r>
            <a:r>
              <a:rPr lang="en-US" sz="2800" b="1" i="1" dirty="0"/>
              <a:t>NOT</a:t>
            </a:r>
            <a:r>
              <a:rPr lang="en-US" sz="2800" i="1" dirty="0"/>
              <a:t> a perfect surrogate for machining</a:t>
            </a:r>
          </a:p>
          <a:p>
            <a:pPr marL="0" lvl="1" indent="0">
              <a:buNone/>
            </a:pPr>
            <a:endParaRPr lang="en-US" sz="1200" b="1" i="1" dirty="0"/>
          </a:p>
          <a:p>
            <a:pPr marL="0" lvl="1" indent="0">
              <a:buNone/>
            </a:pPr>
            <a:r>
              <a:rPr lang="en-US" sz="2800" b="1" i="1" dirty="0"/>
              <a:t>However, it helps us learn a lot about how temperature (</a:t>
            </a:r>
            <a:r>
              <a:rPr lang="en-US" sz="2800" b="1" i="1" u="sng" dirty="0"/>
              <a:t>and time</a:t>
            </a:r>
            <a:r>
              <a:rPr lang="en-US" sz="2800" b="1" i="1" dirty="0"/>
              <a:t>) and strain rate affect plastic flow</a:t>
            </a:r>
            <a:endParaRPr lang="en-US" sz="2400" b="1" i="1" dirty="0"/>
          </a:p>
          <a:p>
            <a:pPr marL="0" lvl="2"/>
            <a:endParaRPr lang="en-US" sz="2800" dirty="0"/>
          </a:p>
        </p:txBody>
      </p:sp>
    </p:spTree>
    <p:extLst>
      <p:ext uri="{BB962C8B-B14F-4D97-AF65-F5344CB8AC3E}">
        <p14:creationId xmlns:p14="http://schemas.microsoft.com/office/powerpoint/2010/main" val="2093942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3200" dirty="0"/>
              <a:t>Outline</a:t>
            </a:r>
          </a:p>
        </p:txBody>
      </p:sp>
      <p:sp>
        <p:nvSpPr>
          <p:cNvPr id="3" name="Text Placeholder 2"/>
          <p:cNvSpPr>
            <a:spLocks noGrp="1"/>
          </p:cNvSpPr>
          <p:nvPr>
            <p:ph type="body" sz="quarter" idx="15"/>
          </p:nvPr>
        </p:nvSpPr>
        <p:spPr>
          <a:xfrm>
            <a:off x="365760" y="1524000"/>
            <a:ext cx="8244840" cy="4422648"/>
          </a:xfrm>
        </p:spPr>
        <p:txBody>
          <a:bodyPr>
            <a:normAutofit/>
          </a:bodyPr>
          <a:lstStyle/>
          <a:p>
            <a:pPr marL="285750" indent="-285750">
              <a:lnSpc>
                <a:spcPct val="150000"/>
              </a:lnSpc>
              <a:buFont typeface="Arial" panose="020B0604020202020204" pitchFamily="34" charset="0"/>
              <a:buChar char="•"/>
            </a:pPr>
            <a:r>
              <a:rPr lang="en-US" sz="2800" dirty="0"/>
              <a:t>Material behavior during machining</a:t>
            </a:r>
          </a:p>
          <a:p>
            <a:pPr marL="1028700" lvl="1"/>
            <a:r>
              <a:rPr lang="en-US" sz="2800" i="1" dirty="0">
                <a:solidFill>
                  <a:srgbClr val="0000FF"/>
                </a:solidFill>
                <a:effectLst>
                  <a:outerShdw blurRad="38100" dist="38100" dir="2700000" algn="tl">
                    <a:srgbClr val="000000">
                      <a:alpha val="43137"/>
                    </a:srgbClr>
                  </a:outerShdw>
                </a:effectLst>
              </a:rPr>
              <a:t>Time-dependent material strength?</a:t>
            </a:r>
          </a:p>
          <a:p>
            <a:pPr marL="285750" indent="-285750">
              <a:lnSpc>
                <a:spcPct val="150000"/>
              </a:lnSpc>
              <a:buFont typeface="Arial" panose="020B0604020202020204" pitchFamily="34" charset="0"/>
              <a:buChar char="•"/>
            </a:pPr>
            <a:r>
              <a:rPr lang="en-US" sz="2800" dirty="0"/>
              <a:t>NIST’s Pulse-Heated Kolsky Bar</a:t>
            </a:r>
          </a:p>
          <a:p>
            <a:pPr marL="1028700" lvl="1"/>
            <a:r>
              <a:rPr lang="en-US" sz="2400" dirty="0"/>
              <a:t>Experimental Technique</a:t>
            </a:r>
          </a:p>
          <a:p>
            <a:pPr marL="1028700" lvl="1"/>
            <a:r>
              <a:rPr lang="en-US" sz="2400" dirty="0"/>
              <a:t>Comparison of two wrought and additive alloys</a:t>
            </a:r>
          </a:p>
          <a:p>
            <a:pPr marL="1485900" lvl="2"/>
            <a:r>
              <a:rPr lang="en-US" sz="2400" b="1" dirty="0">
                <a:effectLst>
                  <a:outerShdw blurRad="38100" dist="38100" dir="2700000" algn="tl">
                    <a:srgbClr val="000000">
                      <a:alpha val="43137"/>
                    </a:srgbClr>
                  </a:outerShdw>
                </a:effectLst>
              </a:rPr>
              <a:t>Inconel 625 </a:t>
            </a:r>
            <a:r>
              <a:rPr lang="en-US" sz="2400" dirty="0"/>
              <a:t>(Ni-Based </a:t>
            </a:r>
            <a:r>
              <a:rPr lang="en-US" sz="2400" dirty="0" err="1"/>
              <a:t>Superalloy</a:t>
            </a:r>
            <a:r>
              <a:rPr lang="en-US" sz="2400" dirty="0"/>
              <a:t>)</a:t>
            </a:r>
          </a:p>
          <a:p>
            <a:pPr marL="1485900" lvl="2"/>
            <a:r>
              <a:rPr lang="en-US" sz="2400" b="1" dirty="0">
                <a:effectLst>
                  <a:outerShdw blurRad="38100" dist="38100" dir="2700000" algn="tl">
                    <a:srgbClr val="000000">
                      <a:alpha val="43137"/>
                    </a:srgbClr>
                  </a:outerShdw>
                </a:effectLst>
              </a:rPr>
              <a:t>17-4 PH Stainless Steel</a:t>
            </a:r>
          </a:p>
        </p:txBody>
      </p:sp>
    </p:spTree>
    <p:extLst>
      <p:ext uri="{BB962C8B-B14F-4D97-AF65-F5344CB8AC3E}">
        <p14:creationId xmlns:p14="http://schemas.microsoft.com/office/powerpoint/2010/main" val="1450313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199"/>
            <a:ext cx="8712204" cy="1142999"/>
          </a:xfrm>
        </p:spPr>
        <p:txBody>
          <a:bodyPr/>
          <a:lstStyle/>
          <a:p>
            <a:r>
              <a:rPr lang="en-US" sz="3200" dirty="0"/>
              <a:t>Possible Sources of Time-Dependent Material Strength</a:t>
            </a:r>
          </a:p>
        </p:txBody>
      </p:sp>
      <p:sp>
        <p:nvSpPr>
          <p:cNvPr id="3" name="Text Placeholder 2"/>
          <p:cNvSpPr>
            <a:spLocks noGrp="1"/>
          </p:cNvSpPr>
          <p:nvPr>
            <p:ph type="body" sz="quarter" idx="15"/>
          </p:nvPr>
        </p:nvSpPr>
        <p:spPr>
          <a:xfrm>
            <a:off x="453375" y="1905000"/>
            <a:ext cx="8364246" cy="3236893"/>
          </a:xfrm>
        </p:spPr>
        <p:txBody>
          <a:bodyPr>
            <a:noAutofit/>
          </a:bodyPr>
          <a:lstStyle/>
          <a:p>
            <a:r>
              <a:rPr lang="en-US" sz="2400" dirty="0"/>
              <a:t>Transformations involving the rearrangement of atoms or dislocations that cause changes in mechanical properties, such as:</a:t>
            </a:r>
          </a:p>
          <a:p>
            <a:pPr marL="1028700" lvl="1"/>
            <a:r>
              <a:rPr lang="en-US" sz="2400" i="1" dirty="0"/>
              <a:t>Annealing/Re-Crystallization/Grain Growth</a:t>
            </a:r>
          </a:p>
          <a:p>
            <a:pPr marL="1028700" lvl="1"/>
            <a:r>
              <a:rPr lang="en-US" sz="2400" i="1" dirty="0"/>
              <a:t>Dynamic Strain Aging</a:t>
            </a:r>
          </a:p>
          <a:p>
            <a:pPr marL="1028700" lvl="1"/>
            <a:r>
              <a:rPr lang="en-US" sz="2400" b="1" i="1" dirty="0">
                <a:solidFill>
                  <a:srgbClr val="0000FF"/>
                </a:solidFill>
              </a:rPr>
              <a:t>Phase Decomposition/Transformation</a:t>
            </a:r>
          </a:p>
          <a:p>
            <a:pPr marL="285750"/>
            <a:endParaRPr lang="en-US" sz="2400" b="1" dirty="0">
              <a:solidFill>
                <a:srgbClr val="0070C0"/>
              </a:solidFill>
            </a:endParaRPr>
          </a:p>
        </p:txBody>
      </p:sp>
      <p:sp>
        <p:nvSpPr>
          <p:cNvPr id="4" name="TextBox 3"/>
          <p:cNvSpPr txBox="1"/>
          <p:nvPr/>
        </p:nvSpPr>
        <p:spPr>
          <a:xfrm>
            <a:off x="228601" y="5141893"/>
            <a:ext cx="8686800" cy="954107"/>
          </a:xfrm>
          <a:prstGeom prst="rect">
            <a:avLst/>
          </a:prstGeom>
          <a:noFill/>
        </p:spPr>
        <p:txBody>
          <a:bodyPr wrap="square" rtlCol="0">
            <a:spAutoFit/>
          </a:bodyPr>
          <a:lstStyle/>
          <a:p>
            <a:r>
              <a:rPr lang="en-US" sz="2800" b="1" i="1" dirty="0">
                <a:solidFill>
                  <a:srgbClr val="FF0000"/>
                </a:solidFill>
                <a:effectLst>
                  <a:outerShdw blurRad="38100" dist="38100" dir="2700000" algn="tl">
                    <a:srgbClr val="000000">
                      <a:alpha val="43137"/>
                    </a:srgbClr>
                  </a:outerShdw>
                </a:effectLst>
              </a:rPr>
              <a:t>Most </a:t>
            </a:r>
            <a:r>
              <a:rPr lang="en-US" sz="2800" b="1" i="1" dirty="0" err="1">
                <a:solidFill>
                  <a:srgbClr val="FF0000"/>
                </a:solidFill>
                <a:effectLst>
                  <a:outerShdw blurRad="38100" dist="38100" dir="2700000" algn="tl">
                    <a:srgbClr val="000000">
                      <a:alpha val="43137"/>
                    </a:srgbClr>
                  </a:outerShdw>
                </a:effectLst>
              </a:rPr>
              <a:t>visco</a:t>
            </a:r>
            <a:r>
              <a:rPr lang="en-US" sz="2800" b="1" i="1" dirty="0">
                <a:solidFill>
                  <a:srgbClr val="FF0000"/>
                </a:solidFill>
                <a:effectLst>
                  <a:outerShdw blurRad="38100" dist="38100" dir="2700000" algn="tl">
                    <a:srgbClr val="000000">
                      <a:alpha val="43137"/>
                    </a:srgbClr>
                  </a:outerShdw>
                </a:effectLst>
              </a:rPr>
              <a:t>-plastic constitutive models assume constant structure and nearly all are time-invariant</a:t>
            </a:r>
          </a:p>
        </p:txBody>
      </p:sp>
    </p:spTree>
    <p:extLst>
      <p:ext uri="{BB962C8B-B14F-4D97-AF65-F5344CB8AC3E}">
        <p14:creationId xmlns:p14="http://schemas.microsoft.com/office/powerpoint/2010/main" val="793646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79396" y="457200"/>
            <a:ext cx="7416804" cy="533400"/>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2000" kern="1200">
                <a:solidFill>
                  <a:schemeClr val="tx1">
                    <a:lumMod val="65000"/>
                    <a:lumOff val="35000"/>
                  </a:schemeClr>
                </a:solidFill>
                <a:latin typeface="Helvetica" pitchFamily="34" charset="0"/>
                <a:ea typeface="+mn-ea"/>
                <a:cs typeface="Helvetica" pitchFamily="34" charset="0"/>
              </a:defRPr>
            </a:lvl1pPr>
            <a:lvl2pPr marL="457200" indent="0" algn="l" defTabSz="914400" rtl="0" eaLnBrk="1" latinLnBrk="0" hangingPunct="1">
              <a:spcBef>
                <a:spcPct val="20000"/>
              </a:spcBef>
              <a:buFont typeface="Arial" pitchFamily="34" charset="0"/>
              <a:buNone/>
              <a:defRPr sz="1500" kern="1200" baseline="0">
                <a:solidFill>
                  <a:schemeClr val="tx1"/>
                </a:solidFill>
                <a:latin typeface="Helvetica" pitchFamily="34" charset="0"/>
                <a:ea typeface="+mn-ea"/>
                <a:cs typeface="Helvetica" pitchFamily="34" charset="0"/>
              </a:defRPr>
            </a:lvl2pPr>
            <a:lvl3pPr marL="914400" indent="0" algn="l" defTabSz="914400" rtl="0" eaLnBrk="1" latinLnBrk="0" hangingPunct="1">
              <a:spcBef>
                <a:spcPct val="20000"/>
              </a:spcBef>
              <a:buFont typeface="Courier New" pitchFamily="49" charset="0"/>
              <a:buNone/>
              <a:defRPr sz="1500" b="0" kern="1200" baseline="0">
                <a:solidFill>
                  <a:schemeClr val="tx1"/>
                </a:solidFill>
                <a:latin typeface="Helvetica" pitchFamily="34" charset="0"/>
                <a:ea typeface="+mn-ea"/>
                <a:cs typeface="Helvetica" pitchFamily="34" charset="0"/>
              </a:defRPr>
            </a:lvl3pPr>
            <a:lvl4pPr marL="1371600" indent="0" algn="l" defTabSz="914400" rtl="0" eaLnBrk="1" latinLnBrk="0" hangingPunct="1">
              <a:spcBef>
                <a:spcPct val="20000"/>
              </a:spcBef>
              <a:buFont typeface="Arial" pitchFamily="34" charset="0"/>
              <a:buNone/>
              <a:defRPr sz="1500" kern="1200">
                <a:solidFill>
                  <a:schemeClr val="tx1"/>
                </a:solidFill>
                <a:latin typeface="Helvetica" pitchFamily="34" charset="0"/>
                <a:ea typeface="+mn-ea"/>
                <a:cs typeface="Helvetica" pitchFamily="34" charset="0"/>
              </a:defRPr>
            </a:lvl4pPr>
            <a:lvl5pPr marL="1828800" indent="0" algn="l" defTabSz="914400" rtl="0" eaLnBrk="1" latinLnBrk="0" hangingPunct="1">
              <a:spcBef>
                <a:spcPct val="20000"/>
              </a:spcBef>
              <a:buFont typeface="Wingdings" pitchFamily="2" charset="2"/>
              <a:buNone/>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Kolsky Bar: Basic Mechanics</a:t>
            </a:r>
          </a:p>
        </p:txBody>
      </p:sp>
      <p:pic>
        <p:nvPicPr>
          <p:cNvPr id="5" name="Picture 16" descr="kolsky_animation_improved.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163" y="1157288"/>
            <a:ext cx="80676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p:cNvGrpSpPr/>
          <p:nvPr/>
        </p:nvGrpSpPr>
        <p:grpSpPr>
          <a:xfrm>
            <a:off x="0" y="2743200"/>
            <a:ext cx="3528142" cy="3253265"/>
            <a:chOff x="0" y="2590800"/>
            <a:chExt cx="3528142" cy="3253265"/>
          </a:xfrm>
        </p:grpSpPr>
        <p:pic>
          <p:nvPicPr>
            <p:cNvPr id="7" name="Picture 15" descr="1159_aluminum"/>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318846" y="3253343"/>
              <a:ext cx="2438400" cy="1113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9"/>
            <p:cNvSpPr txBox="1">
              <a:spLocks noChangeArrowheads="1"/>
            </p:cNvSpPr>
            <p:nvPr/>
          </p:nvSpPr>
          <p:spPr bwMode="auto">
            <a:xfrm>
              <a:off x="0" y="2797315"/>
              <a:ext cx="1905189" cy="1938992"/>
            </a:xfrm>
            <a:prstGeom prst="rect">
              <a:avLst/>
            </a:prstGeom>
            <a:noFill/>
            <a:ln w="9525">
              <a:noFill/>
              <a:miter lim="800000"/>
              <a:headEnd/>
              <a:tailEnd/>
            </a:ln>
            <a:effectLst/>
          </p:spPr>
          <p:txBody>
            <a:bodyPr wrap="square">
              <a:spAutoFit/>
            </a:bodyPr>
            <a:lstStyle/>
            <a:p>
              <a:pPr algn="ctr">
                <a:defRPr/>
              </a:pPr>
              <a:r>
                <a:rPr lang="en-US" sz="2000" i="1" dirty="0">
                  <a:effectLst>
                    <a:outerShdw blurRad="38100" dist="38100" dir="2700000" algn="tl">
                      <a:srgbClr val="C0C0C0"/>
                    </a:outerShdw>
                  </a:effectLst>
                </a:rPr>
                <a:t>But, the deformation velocity is only about half the striker velocity</a:t>
              </a:r>
            </a:p>
            <a:p>
              <a:pPr algn="ctr">
                <a:defRPr/>
              </a:pPr>
              <a:r>
                <a:rPr lang="en-US" sz="2000" i="1" dirty="0">
                  <a:effectLst>
                    <a:outerShdw blurRad="38100" dist="38100" dir="2700000" algn="tl">
                      <a:srgbClr val="C0C0C0"/>
                    </a:outerShdw>
                  </a:effectLst>
                </a:rPr>
                <a:t>(~ 8 m/s here)</a:t>
              </a:r>
            </a:p>
          </p:txBody>
        </p:sp>
        <p:sp>
          <p:nvSpPr>
            <p:cNvPr id="10" name="Text Box 32"/>
            <p:cNvSpPr txBox="1">
              <a:spLocks noChangeArrowheads="1"/>
            </p:cNvSpPr>
            <p:nvPr/>
          </p:nvSpPr>
          <p:spPr bwMode="auto">
            <a:xfrm>
              <a:off x="1547950" y="5105401"/>
              <a:ext cx="198019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400" b="1" dirty="0">
                  <a:latin typeface="+mj-lt"/>
                </a:rPr>
                <a:t>2 mm thick sample</a:t>
              </a:r>
            </a:p>
            <a:p>
              <a:pPr algn="ctr" eaLnBrk="1" hangingPunct="1"/>
              <a:r>
                <a:rPr lang="en-US" sz="1400" b="1" dirty="0">
                  <a:latin typeface="+mj-lt"/>
                </a:rPr>
                <a:t>at 30,000 frames per second</a:t>
              </a:r>
            </a:p>
          </p:txBody>
        </p:sp>
      </p:grpSp>
      <p:sp>
        <p:nvSpPr>
          <p:cNvPr id="11" name="TextBox 10"/>
          <p:cNvSpPr txBox="1"/>
          <p:nvPr/>
        </p:nvSpPr>
        <p:spPr>
          <a:xfrm>
            <a:off x="2209800" y="2069068"/>
            <a:ext cx="5493299" cy="369332"/>
          </a:xfrm>
          <a:prstGeom prst="rect">
            <a:avLst/>
          </a:prstGeom>
          <a:noFill/>
        </p:spPr>
        <p:txBody>
          <a:bodyPr wrap="none" rtlCol="0">
            <a:spAutoFit/>
          </a:bodyPr>
          <a:lstStyle/>
          <a:p>
            <a:r>
              <a:rPr lang="en-US" i="1" dirty="0">
                <a:effectLst>
                  <a:outerShdw blurRad="38100" dist="38100" dir="2700000" algn="tl">
                    <a:srgbClr val="000000">
                      <a:alpha val="43137"/>
                    </a:srgbClr>
                  </a:outerShdw>
                </a:effectLst>
              </a:rPr>
              <a:t>Pulses Travel at the Speed of Sound in Steel (~ 5000 m/s)</a:t>
            </a:r>
          </a:p>
        </p:txBody>
      </p:sp>
      <p:grpSp>
        <p:nvGrpSpPr>
          <p:cNvPr id="13" name="Group 12"/>
          <p:cNvGrpSpPr/>
          <p:nvPr/>
        </p:nvGrpSpPr>
        <p:grpSpPr>
          <a:xfrm>
            <a:off x="3657600" y="2667000"/>
            <a:ext cx="4974079" cy="3224554"/>
            <a:chOff x="3998895" y="2771911"/>
            <a:chExt cx="4974079" cy="3224554"/>
          </a:xfrm>
        </p:grpSpPr>
        <p:grpSp>
          <p:nvGrpSpPr>
            <p:cNvPr id="2" name="Group 1"/>
            <p:cNvGrpSpPr/>
            <p:nvPr/>
          </p:nvGrpSpPr>
          <p:grpSpPr>
            <a:xfrm>
              <a:off x="3998895" y="2771911"/>
              <a:ext cx="3733800" cy="3224554"/>
              <a:chOff x="4495800" y="2782669"/>
              <a:chExt cx="3733800" cy="3224554"/>
            </a:xfrm>
          </p:grpSpPr>
          <p:sp>
            <p:nvSpPr>
              <p:cNvPr id="14" name="TextBox 13"/>
              <p:cNvSpPr txBox="1"/>
              <p:nvPr/>
            </p:nvSpPr>
            <p:spPr>
              <a:xfrm>
                <a:off x="4499540" y="2782669"/>
                <a:ext cx="3730060" cy="646331"/>
              </a:xfrm>
              <a:prstGeom prst="rect">
                <a:avLst/>
              </a:prstGeom>
              <a:noFill/>
            </p:spPr>
            <p:txBody>
              <a:bodyPr wrap="none" rtlCol="0">
                <a:spAutoFit/>
              </a:bodyPr>
              <a:lstStyle/>
              <a:p>
                <a:pPr algn="ctr"/>
                <a:r>
                  <a:rPr lang="en-US" dirty="0"/>
                  <a:t>Strain gage data are used to calculate </a:t>
                </a:r>
              </a:p>
              <a:p>
                <a:pPr algn="ctr"/>
                <a:r>
                  <a:rPr lang="en-US" dirty="0"/>
                  <a:t>the material’s dynamic behavior</a:t>
                </a:r>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5800" y="3360302"/>
                <a:ext cx="3657600" cy="2646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TextBox 2"/>
            <p:cNvSpPr txBox="1"/>
            <p:nvPr/>
          </p:nvSpPr>
          <p:spPr>
            <a:xfrm>
              <a:off x="7543800" y="3164878"/>
              <a:ext cx="1429174" cy="369332"/>
            </a:xfrm>
            <a:prstGeom prst="rect">
              <a:avLst/>
            </a:prstGeom>
            <a:noFill/>
            <a:ln>
              <a:solidFill>
                <a:srgbClr val="FF0000"/>
              </a:solidFill>
            </a:ln>
          </p:spPr>
          <p:txBody>
            <a:bodyPr wrap="none" rtlCol="0">
              <a:spAutoFit/>
            </a:bodyPr>
            <a:lstStyle/>
            <a:p>
              <a:r>
                <a:rPr lang="en-US" b="1" dirty="0">
                  <a:solidFill>
                    <a:srgbClr val="FF0000"/>
                  </a:solidFill>
                </a:rPr>
                <a:t>4000 strain/s</a:t>
              </a:r>
            </a:p>
          </p:txBody>
        </p:sp>
        <p:cxnSp>
          <p:nvCxnSpPr>
            <p:cNvPr id="12" name="Straight Arrow Connector 11"/>
            <p:cNvCxnSpPr/>
            <p:nvPr/>
          </p:nvCxnSpPr>
          <p:spPr>
            <a:xfrm flipH="1">
              <a:off x="6705600" y="3412789"/>
              <a:ext cx="838200" cy="3138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412661" y="4519080"/>
              <a:ext cx="1560313" cy="923330"/>
            </a:xfrm>
            <a:prstGeom prst="rect">
              <a:avLst/>
            </a:prstGeom>
            <a:noFill/>
            <a:ln>
              <a:solidFill>
                <a:srgbClr val="0000FF"/>
              </a:solidFill>
            </a:ln>
          </p:spPr>
          <p:txBody>
            <a:bodyPr wrap="square" rtlCol="0">
              <a:spAutoFit/>
            </a:bodyPr>
            <a:lstStyle/>
            <a:p>
              <a:r>
                <a:rPr lang="en-US" b="1" dirty="0">
                  <a:solidFill>
                    <a:srgbClr val="0000FF"/>
                  </a:solidFill>
                </a:rPr>
                <a:t>Stress-strain curve to 35% plastic strain</a:t>
              </a:r>
            </a:p>
          </p:txBody>
        </p:sp>
        <p:cxnSp>
          <p:nvCxnSpPr>
            <p:cNvPr id="16" name="Straight Arrow Connector 15"/>
            <p:cNvCxnSpPr/>
            <p:nvPr/>
          </p:nvCxnSpPr>
          <p:spPr>
            <a:xfrm flipH="1">
              <a:off x="6574461" y="4766991"/>
              <a:ext cx="838200" cy="31389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4606954" y="1034534"/>
            <a:ext cx="1299715" cy="369332"/>
          </a:xfrm>
          <a:prstGeom prst="rect">
            <a:avLst/>
          </a:prstGeom>
          <a:noFill/>
        </p:spPr>
        <p:txBody>
          <a:bodyPr wrap="none" rtlCol="0">
            <a:spAutoFit/>
          </a:bodyPr>
          <a:lstStyle/>
          <a:p>
            <a:r>
              <a:rPr lang="en-US" dirty="0"/>
              <a:t>Test Sample</a:t>
            </a:r>
          </a:p>
        </p:txBody>
      </p:sp>
      <p:cxnSp>
        <p:nvCxnSpPr>
          <p:cNvPr id="18" name="Straight Arrow Connector 17"/>
          <p:cNvCxnSpPr/>
          <p:nvPr/>
        </p:nvCxnSpPr>
        <p:spPr>
          <a:xfrm flipH="1">
            <a:off x="5105399" y="1359735"/>
            <a:ext cx="116458" cy="2250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33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Template_MML_Master_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MML_Master_Slide-no_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232B45B6B3A7479A08F41AB4965D0B" ma:contentTypeVersion="0" ma:contentTypeDescription="Create a new document." ma:contentTypeScope="" ma:versionID="71e347327a9026240bd651754a831ff6">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5B83C3-4F05-4C67-B8E8-39772BBDE5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6F9C7138-38FE-40F3-A7F2-A6AC371F7F67}">
  <ds:schemaRefs>
    <ds:schemaRef ds:uri="http://schemas.microsoft.com/office/2006/documentManagement/types"/>
    <ds:schemaRef ds:uri="http://purl.org/dc/elements/1.1/"/>
    <ds:schemaRef ds:uri="http://www.w3.org/XML/1998/namespace"/>
    <ds:schemaRef ds:uri="http://schemas.microsoft.com/office/2006/metadata/properties"/>
    <ds:schemaRef ds:uri="http://schemas.openxmlformats.org/package/2006/metadata/core-properties"/>
    <ds:schemaRef ds:uri="http://purl.org/dc/terms/"/>
    <ds:schemaRef ds:uri="http://purl.org/dc/dcmitype/"/>
  </ds:schemaRefs>
</ds:datastoreItem>
</file>

<file path=customXml/itemProps3.xml><?xml version="1.0" encoding="utf-8"?>
<ds:datastoreItem xmlns:ds="http://schemas.openxmlformats.org/officeDocument/2006/customXml" ds:itemID="{2D757E21-09B2-4A5D-A824-C50175844B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Template_MML_Master_Slide</Template>
  <TotalTime>24313</TotalTime>
  <Words>1801</Words>
  <Application>Microsoft Office PowerPoint</Application>
  <PresentationFormat>On-screen Show (4:3)</PresentationFormat>
  <Paragraphs>227</Paragraphs>
  <Slides>30</Slides>
  <Notes>10</Notes>
  <HiddenSlides>0</HiddenSlides>
  <MMClips>1</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30</vt:i4>
      </vt:variant>
    </vt:vector>
  </HeadingPairs>
  <TitlesOfParts>
    <vt:vector size="40" baseType="lpstr">
      <vt:lpstr>Arial</vt:lpstr>
      <vt:lpstr>Calibri</vt:lpstr>
      <vt:lpstr>Courier New</vt:lpstr>
      <vt:lpstr>Helvetica</vt:lpstr>
      <vt:lpstr>High Tower Text</vt:lpstr>
      <vt:lpstr>Symbol</vt:lpstr>
      <vt:lpstr>Wingdings</vt:lpstr>
      <vt:lpstr>Template_MML_Master_Slide</vt:lpstr>
      <vt:lpstr>2_MML_Master_Slide-no_footer</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smates</dc:creator>
  <cp:lastModifiedBy>Mates, Steven P. (Fed)</cp:lastModifiedBy>
  <cp:revision>675</cp:revision>
  <cp:lastPrinted>2015-01-06T20:03:14Z</cp:lastPrinted>
  <dcterms:created xsi:type="dcterms:W3CDTF">2012-08-16T12:05:24Z</dcterms:created>
  <dcterms:modified xsi:type="dcterms:W3CDTF">2018-05-29T20:41:35Z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0x01010043232B45B6B3A7479A08F41AB4965D0B</vt:lpwstr>
  </property>
</Properties>
</file>